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modernComment_12C_6B3E6D87.xml" ContentType="application/vnd.ms-powerpoint.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omments/modernComment_10C_0.xml" ContentType="application/vnd.ms-powerpoint.comment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801" r:id="rId1"/>
  </p:sldMasterIdLst>
  <p:notesMasterIdLst>
    <p:notesMasterId r:id="rId41"/>
  </p:notesMasterIdLst>
  <p:sldIdLst>
    <p:sldId id="256" r:id="rId2"/>
    <p:sldId id="257" r:id="rId3"/>
    <p:sldId id="300" r:id="rId4"/>
    <p:sldId id="259" r:id="rId5"/>
    <p:sldId id="260" r:id="rId6"/>
    <p:sldId id="261" r:id="rId7"/>
    <p:sldId id="271" r:id="rId8"/>
    <p:sldId id="265" r:id="rId9"/>
    <p:sldId id="272" r:id="rId10"/>
    <p:sldId id="266" r:id="rId11"/>
    <p:sldId id="273" r:id="rId12"/>
    <p:sldId id="268" r:id="rId13"/>
    <p:sldId id="269" r:id="rId14"/>
    <p:sldId id="267" r:id="rId15"/>
    <p:sldId id="270" r:id="rId16"/>
    <p:sldId id="283" r:id="rId17"/>
    <p:sldId id="284" r:id="rId18"/>
    <p:sldId id="285" r:id="rId19"/>
    <p:sldId id="286" r:id="rId20"/>
    <p:sldId id="287" r:id="rId21"/>
    <p:sldId id="277" r:id="rId22"/>
    <p:sldId id="280" r:id="rId23"/>
    <p:sldId id="281" r:id="rId24"/>
    <p:sldId id="290" r:id="rId25"/>
    <p:sldId id="291" r:id="rId26"/>
    <p:sldId id="293" r:id="rId27"/>
    <p:sldId id="296" r:id="rId28"/>
    <p:sldId id="295" r:id="rId29"/>
    <p:sldId id="294" r:id="rId30"/>
    <p:sldId id="258" r:id="rId31"/>
    <p:sldId id="279" r:id="rId32"/>
    <p:sldId id="289" r:id="rId33"/>
    <p:sldId id="263" r:id="rId34"/>
    <p:sldId id="278" r:id="rId35"/>
    <p:sldId id="297" r:id="rId36"/>
    <p:sldId id="298" r:id="rId37"/>
    <p:sldId id="288" r:id="rId38"/>
    <p:sldId id="299" r:id="rId39"/>
    <p:sldId id="282" r:id="rId40"/>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1E9D060-0109-B3A7-4DAF-9AE4B8943C9A}" name="Purity Mugambi" initials="PM" userId="S::pmugambi@umass.edu::c2d5794d-77b8-47ad-8949-faef9b4fd1f3"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94"/>
    <p:restoredTop sz="77606"/>
  </p:normalViewPr>
  <p:slideViewPr>
    <p:cSldViewPr snapToGrid="0" snapToObjects="1">
      <p:cViewPr varScale="1">
        <p:scale>
          <a:sx n="126" d="100"/>
          <a:sy n="126" d="100"/>
        </p:scale>
        <p:origin x="11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8/10/relationships/authors" Target="authors.xml"/><Relationship Id="rId20" Type="http://schemas.openxmlformats.org/officeDocument/2006/relationships/slide" Target="slides/slide19.xml"/><Relationship Id="rId41" Type="http://schemas.openxmlformats.org/officeDocument/2006/relationships/notesMaster" Target="notesMasters/notesMaster1.xml"/></Relationships>
</file>

<file path=ppt/comments/modernComment_10C_0.xml><?xml version="1.0" encoding="utf-8"?>
<p188:cmLst xmlns:a="http://schemas.openxmlformats.org/drawingml/2006/main" xmlns:r="http://schemas.openxmlformats.org/officeDocument/2006/relationships" xmlns:p188="http://schemas.microsoft.com/office/powerpoint/2018/8/main">
  <p188:cm id="{94F67859-7CAE-B343-B64E-D3DCF43A709F}" authorId="{21E9D060-0109-B3A7-4DAF-9AE4B8943C9A}" created="2022-08-24T20:48:22.050">
    <ac:txMkLst xmlns:ac="http://schemas.microsoft.com/office/drawing/2013/main/command">
      <pc:docMk xmlns:pc="http://schemas.microsoft.com/office/powerpoint/2013/main/command"/>
      <pc:sldMk xmlns:pc="http://schemas.microsoft.com/office/powerpoint/2013/main/command" cId="0" sldId="268"/>
      <ac:spMk id="173" creationId="{00000000-0000-0000-0000-000000000000}"/>
      <ac:txMk cp="7" len="8">
        <ac:context len="16" hash="3555680118"/>
      </ac:txMk>
    </ac:txMkLst>
    <p188:pos x="4369981" y="463873"/>
    <p188:txBody>
      <a:bodyPr/>
      <a:lstStyle/>
      <a:p>
        <a:r>
          <a:rPr lang="en-US"/>
          <a:t>Slide todos:
1. Ensure these policies are on the website and uptown date</a:t>
        </a:r>
      </a:p>
    </p188:txBody>
  </p188:cm>
</p188:cmLst>
</file>

<file path=ppt/comments/modernComment_12C_6B3E6D87.xml><?xml version="1.0" encoding="utf-8"?>
<p188:cmLst xmlns:a="http://schemas.openxmlformats.org/drawingml/2006/main" xmlns:r="http://schemas.openxmlformats.org/officeDocument/2006/relationships" xmlns:p188="http://schemas.microsoft.com/office/powerpoint/2018/8/main">
  <p188:cm id="{A7DB4AE0-E5B7-FF4D-BBCA-FEF5D594E6EA}" authorId="{21E9D060-0109-B3A7-4DAF-9AE4B8943C9A}" created="2022-08-31T19:28:31.707">
    <ac:deMkLst xmlns:ac="http://schemas.microsoft.com/office/drawing/2013/main/command">
      <pc:docMk xmlns:pc="http://schemas.microsoft.com/office/powerpoint/2013/main/command"/>
      <pc:sldMk xmlns:pc="http://schemas.microsoft.com/office/powerpoint/2013/main/command" cId="1799253383" sldId="300"/>
      <ac:spMk id="3" creationId="{88C7093C-A63C-4D37-8C6F-DEB9627E543E}"/>
    </ac:deMkLst>
    <p188:txBody>
      <a:bodyPr/>
      <a:lstStyle/>
      <a:p>
        <a:r>
          <a:rPr lang="en-US"/>
          <a:t>Add about Virginia and her OH</a:t>
        </a:r>
      </a:p>
    </p188:txBody>
  </p188:cm>
</p188:cmLst>
</file>

<file path=ppt/media/hdphoto1.wdp>
</file>

<file path=ppt/media/hdphoto2.wdp>
</file>

<file path=ppt/media/hdphoto3.wdp>
</file>

<file path=ppt/media/image1.jpeg>
</file>

<file path=ppt/media/image10.png>
</file>

<file path=ppt/media/image11.png>
</file>

<file path=ppt/media/image12.png>
</file>

<file path=ppt/media/image13.jpeg>
</file>

<file path=ppt/media/image14.jpg>
</file>

<file path=ppt/media/image15.png>
</file>

<file path=ppt/media/image16.jpe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06360b0e2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06360b0e2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4fc7c279f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24fc7c279f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106360b0e2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106360b0e2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1c18d55af5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1c18d55af5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1743133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103299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1c15b99389_2_7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7" name="Google Shape;137;g1c15b99389_2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5165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1c15b99389_2_8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en-US" dirty="0"/>
              <a:t>- John Snow had a theory that cholera was caused by sewage infusing into people’s drinking water. Hence the germ from infected people with cholera could sip into the water drunk by the health when the sewage leaked into the drinking water.</a:t>
            </a:r>
          </a:p>
          <a:p>
            <a:pPr marL="171450" lvl="0" indent="-171450">
              <a:spcBef>
                <a:spcPts val="0"/>
              </a:spcBef>
              <a:spcAft>
                <a:spcPts val="0"/>
              </a:spcAft>
              <a:buFontTx/>
              <a:buChar char="-"/>
            </a:pPr>
            <a:r>
              <a:rPr lang="en-US" dirty="0"/>
              <a:t>John took notes of every reported death in Soho by marking it on the map of Soho above.</a:t>
            </a:r>
          </a:p>
          <a:p>
            <a:pPr marL="171450" lvl="0" indent="-171450">
              <a:spcBef>
                <a:spcPts val="0"/>
              </a:spcBef>
              <a:spcAft>
                <a:spcPts val="0"/>
              </a:spcAft>
              <a:buFontTx/>
              <a:buChar char="-"/>
            </a:pPr>
            <a:r>
              <a:rPr lang="en-US" dirty="0"/>
              <a:t>Each bar represented one death, and the black (circled points in grey) are the pumps in Soho</a:t>
            </a:r>
          </a:p>
          <a:p>
            <a:pPr marL="171450" lvl="0" indent="-171450">
              <a:spcBef>
                <a:spcPts val="0"/>
              </a:spcBef>
              <a:spcAft>
                <a:spcPts val="0"/>
              </a:spcAft>
              <a:buFontTx/>
              <a:buChar char="-"/>
            </a:pPr>
            <a:r>
              <a:rPr lang="en-US" dirty="0"/>
              <a:t>He noticed almost immediately that deaths were concentrated near the broad street water pump (highlighted in red)</a:t>
            </a:r>
          </a:p>
          <a:p>
            <a:pPr marL="171450" lvl="0" indent="-171450">
              <a:spcBef>
                <a:spcPts val="0"/>
              </a:spcBef>
              <a:spcAft>
                <a:spcPts val="0"/>
              </a:spcAft>
              <a:buFontTx/>
              <a:buChar char="-"/>
            </a:pPr>
            <a:r>
              <a:rPr lang="en-US" dirty="0"/>
              <a:t>After further investigation, it was found that a cesspit was leaking into the pump</a:t>
            </a:r>
          </a:p>
          <a:p>
            <a:pPr marL="171450" lvl="0" indent="-171450">
              <a:spcBef>
                <a:spcPts val="0"/>
              </a:spcBef>
              <a:spcAft>
                <a:spcPts val="0"/>
              </a:spcAft>
              <a:buFontTx/>
              <a:buChar char="-"/>
            </a:pPr>
            <a:r>
              <a:rPr lang="en-US" dirty="0"/>
              <a:t>Using this map, he was able to convince the authorities to investigate further and break the handle of the pump</a:t>
            </a:r>
            <a:endParaRPr dirty="0"/>
          </a:p>
        </p:txBody>
      </p:sp>
      <p:sp>
        <p:nvSpPr>
          <p:cNvPr id="143" name="Google Shape;143;g1c15b99389_2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782260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1c15b99389_2_92: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en-US" dirty="0"/>
              <a:t>- While John had obtained data to support his hypothesis, he needed to do deeper analysis. </a:t>
            </a:r>
          </a:p>
          <a:p>
            <a:pPr marL="0" lvl="0" indent="0">
              <a:spcBef>
                <a:spcPts val="0"/>
              </a:spcBef>
              <a:spcAft>
                <a:spcPts val="0"/>
              </a:spcAft>
              <a:buNone/>
            </a:pPr>
            <a:r>
              <a:rPr lang="en-US" dirty="0"/>
              <a:t>- He conducted the “grand experiment” to further show that the contaminated water was associated with the cholera deaths</a:t>
            </a:r>
          </a:p>
          <a:p>
            <a:pPr marL="171450" lvl="0" indent="-171450">
              <a:spcBef>
                <a:spcPts val="0"/>
              </a:spcBef>
              <a:spcAft>
                <a:spcPts val="0"/>
              </a:spcAft>
              <a:buFontTx/>
              <a:buChar char="-"/>
            </a:pPr>
            <a:r>
              <a:rPr lang="en-US" dirty="0"/>
              <a:t>2 main water companies provided water to the people of Soho – Lambeth, and Southwark &amp; Vauxhall, both of which drew water from River Themes</a:t>
            </a:r>
          </a:p>
          <a:p>
            <a:pPr marL="171450" lvl="0" indent="-171450">
              <a:spcBef>
                <a:spcPts val="0"/>
              </a:spcBef>
              <a:spcAft>
                <a:spcPts val="0"/>
              </a:spcAft>
              <a:buFontTx/>
              <a:buChar char="-"/>
            </a:pPr>
            <a:r>
              <a:rPr lang="en-US" sz="1100" b="0" i="0" u="none" strike="noStrike" cap="none" dirty="0">
                <a:solidFill>
                  <a:srgbClr val="000000"/>
                </a:solidFill>
                <a:effectLst/>
                <a:latin typeface="Arial"/>
                <a:ea typeface="Arial"/>
                <a:cs typeface="Arial"/>
                <a:sym typeface="Arial"/>
              </a:rPr>
              <a:t>The Lambeth water company drew its water upriver from where sewage was discharged into the River Thames. Its water was relatively clean. </a:t>
            </a:r>
          </a:p>
          <a:p>
            <a:pPr marL="171450" lvl="0" indent="-171450">
              <a:spcBef>
                <a:spcPts val="0"/>
              </a:spcBef>
              <a:spcAft>
                <a:spcPts val="0"/>
              </a:spcAft>
              <a:buFontTx/>
              <a:buChar char="-"/>
            </a:pPr>
            <a:r>
              <a:rPr lang="en-US" sz="1100" b="0" i="0" u="none" strike="noStrike" cap="none" dirty="0">
                <a:solidFill>
                  <a:srgbClr val="000000"/>
                </a:solidFill>
                <a:effectLst/>
                <a:latin typeface="Arial"/>
                <a:ea typeface="Arial"/>
                <a:cs typeface="Arial"/>
                <a:sym typeface="Arial"/>
              </a:rPr>
              <a:t>But the Southwark and Vauxhall (S&amp;V) company drew its water below the sewage discharge, and thus its supply was contaminated.</a:t>
            </a:r>
          </a:p>
          <a:p>
            <a:pPr marL="171450" lvl="0" indent="-171450">
              <a:spcBef>
                <a:spcPts val="0"/>
              </a:spcBef>
              <a:spcAft>
                <a:spcPts val="0"/>
              </a:spcAft>
              <a:buFontTx/>
              <a:buChar char="-"/>
            </a:pPr>
            <a:r>
              <a:rPr lang="en-US" sz="1100" b="0" i="0" u="none" strike="noStrike" cap="none" dirty="0">
                <a:solidFill>
                  <a:srgbClr val="000000"/>
                </a:solidFill>
                <a:effectLst/>
                <a:latin typeface="Arial"/>
                <a:cs typeface="Arial"/>
                <a:sym typeface="Arial"/>
              </a:rPr>
              <a:t>He choose to focus on the people in the region where both companies served the people who lived there</a:t>
            </a:r>
            <a:endParaRPr dirty="0"/>
          </a:p>
        </p:txBody>
      </p:sp>
      <p:sp>
        <p:nvSpPr>
          <p:cNvPr id="158" name="Google Shape;158;g1c15b99389_2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433103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1c15b99389_2_10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en-US" dirty="0"/>
              <a:t>He recorded the cholera deaths for all the houses served in the region by either of the companies</a:t>
            </a:r>
          </a:p>
          <a:p>
            <a:pPr marL="0" lvl="0" indent="0">
              <a:spcBef>
                <a:spcPts val="0"/>
              </a:spcBef>
              <a:spcAft>
                <a:spcPts val="0"/>
              </a:spcAft>
              <a:buNone/>
            </a:pPr>
            <a:r>
              <a:rPr lang="en-US" dirty="0"/>
              <a:t>He normalized by 10000 (deaths per 10000) because absolute numbers are incomparable</a:t>
            </a:r>
            <a:endParaRPr dirty="0"/>
          </a:p>
        </p:txBody>
      </p:sp>
      <p:sp>
        <p:nvSpPr>
          <p:cNvPr id="175" name="Google Shape;175;g1c15b99389_2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891918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1c15b99389_2_10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en-US" sz="1100" b="0" i="0" u="none" strike="noStrike" cap="none" dirty="0">
                <a:solidFill>
                  <a:srgbClr val="000000"/>
                </a:solidFill>
                <a:effectLst/>
                <a:latin typeface="Arial"/>
                <a:ea typeface="Arial"/>
                <a:cs typeface="Arial"/>
                <a:sym typeface="Arial"/>
              </a:rPr>
              <a:t>Snow’s brilliance lay in identifying two groups that would make his comparison clear.</a:t>
            </a:r>
            <a:endParaRPr dirty="0"/>
          </a:p>
        </p:txBody>
      </p:sp>
      <p:sp>
        <p:nvSpPr>
          <p:cNvPr id="169" name="Google Shape;169;g1c15b99389_2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900441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106360b0e2_0_1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106360b0e2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1c15b99389_2_96: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3" name="Google Shape;163;g1c15b99389_2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79748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1c18d55af5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1c18d55af5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1582089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1c15b99389_2_5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3" name="Google Shape;113;g1c15b99389_2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230812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c15b99389_2_6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5" name="Google Shape;125;g1c15b99389_2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850833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c15b99389_2_65: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5" name="Google Shape;125;g1c15b99389_2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045773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1c15b99389_2_11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1" name="Google Shape;181;g1c15b99389_2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030979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1c15b99389_2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1c15b99389_2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2139232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c15b99389_2_44: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0" name="Google Shape;100;g1c15b99389_2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4077537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1c15b99389_2_12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r>
              <a:rPr lang="en-US" sz="1100" b="0" i="0" u="none" strike="noStrike" cap="none" dirty="0">
                <a:solidFill>
                  <a:srgbClr val="000000"/>
                </a:solidFill>
                <a:effectLst/>
                <a:latin typeface="Arial"/>
                <a:ea typeface="Arial"/>
                <a:cs typeface="Arial"/>
                <a:sym typeface="Arial"/>
              </a:rPr>
              <a:t>But every method of randomization consists of a sequence of carefully defined steps that </a:t>
            </a:r>
            <a:r>
              <a:rPr lang="en-US" sz="1100" b="1" i="0" u="none" strike="noStrike" cap="none" dirty="0">
                <a:solidFill>
                  <a:srgbClr val="000000"/>
                </a:solidFill>
                <a:effectLst/>
                <a:latin typeface="Arial"/>
                <a:ea typeface="Arial"/>
                <a:cs typeface="Arial"/>
                <a:sym typeface="Arial"/>
              </a:rPr>
              <a:t>allow chances to be specified mathematically</a:t>
            </a:r>
            <a:r>
              <a:rPr lang="en-US" sz="1100" b="0" i="0" u="none" strike="noStrike" cap="none" dirty="0">
                <a:solidFill>
                  <a:srgbClr val="000000"/>
                </a:solidFill>
                <a:effectLst/>
                <a:latin typeface="Arial"/>
                <a:ea typeface="Arial"/>
                <a:cs typeface="Arial"/>
                <a:sym typeface="Arial"/>
              </a:rPr>
              <a:t>. This has two important consequences.</a:t>
            </a:r>
          </a:p>
          <a:p>
            <a:pPr lvl="1"/>
            <a:r>
              <a:rPr lang="en-US" sz="1100" b="0" i="0" u="none" strike="noStrike" cap="none" dirty="0">
                <a:solidFill>
                  <a:srgbClr val="000000"/>
                </a:solidFill>
                <a:effectLst/>
                <a:latin typeface="Arial"/>
                <a:ea typeface="Arial"/>
                <a:cs typeface="Arial"/>
                <a:sym typeface="Arial"/>
              </a:rPr>
              <a:t>It allows us to account–mathematically–for the possibility that randomization produces treatment and control groups that are quite different from each other.</a:t>
            </a:r>
          </a:p>
          <a:p>
            <a:pPr lvl="1"/>
            <a:r>
              <a:rPr lang="en-US" sz="1100" b="0" i="0" u="none" strike="noStrike" cap="none" dirty="0">
                <a:solidFill>
                  <a:srgbClr val="000000"/>
                </a:solidFill>
                <a:effectLst/>
                <a:latin typeface="Arial"/>
                <a:ea typeface="Arial"/>
                <a:cs typeface="Arial"/>
                <a:sym typeface="Arial"/>
              </a:rPr>
              <a:t>It allows us to make precise mathematical statements about differences between the treatment and control groups. This in turn helps us make justifiable conclusions about whether the treatment has any effect.</a:t>
            </a:r>
          </a:p>
          <a:p>
            <a:pPr marL="0" lvl="0" indent="0">
              <a:spcBef>
                <a:spcPts val="0"/>
              </a:spcBef>
              <a:spcAft>
                <a:spcPts val="0"/>
              </a:spcAft>
              <a:buNone/>
            </a:pPr>
            <a:endParaRPr dirty="0"/>
          </a:p>
        </p:txBody>
      </p:sp>
      <p:sp>
        <p:nvSpPr>
          <p:cNvPr id="193" name="Google Shape;193;g1c15b99389_2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785480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1c15b99389_2_12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3" name="Google Shape;193;g1c15b99389_2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145605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106360b0e2_0_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106360b0e2_0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106360b0e2_0_1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106360b0e2_0_1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sz="1100" b="0" i="0" u="none" strike="noStrike" cap="none" dirty="0">
                <a:solidFill>
                  <a:srgbClr val="000000"/>
                </a:solidFill>
                <a:effectLst/>
                <a:latin typeface="Arial"/>
                <a:ea typeface="Arial"/>
                <a:cs typeface="Arial"/>
                <a:sym typeface="Arial"/>
              </a:rPr>
              <a:t>There are three core aspects of effective data analysis: exploration, prediction, and inference. </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106360b0e2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106360b0e2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06360b0e2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06360b0e2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106360b0e2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106360b0e2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106360b0e2_0_2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106360b0e2_0_2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7224630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06360b0e2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106360b0e2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90626" y="1010210"/>
            <a:ext cx="7667244" cy="60512"/>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Rectangle 7"/>
          <p:cNvSpPr/>
          <p:nvPr/>
        </p:nvSpPr>
        <p:spPr>
          <a:xfrm>
            <a:off x="690626" y="3224773"/>
            <a:ext cx="7667244" cy="60512"/>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Rectangle 8"/>
          <p:cNvSpPr/>
          <p:nvPr/>
        </p:nvSpPr>
        <p:spPr>
          <a:xfrm>
            <a:off x="690626" y="1113584"/>
            <a:ext cx="7667244" cy="20574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nvGrpSpPr>
          <p:cNvPr id="10" name="Group 9"/>
          <p:cNvGrpSpPr/>
          <p:nvPr/>
        </p:nvGrpSpPr>
        <p:grpSpPr>
          <a:xfrm>
            <a:off x="7236911" y="3051692"/>
            <a:ext cx="810678" cy="810677"/>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2" name="Title 1"/>
          <p:cNvSpPr>
            <a:spLocks noGrp="1"/>
          </p:cNvSpPr>
          <p:nvPr>
            <p:ph type="ctrTitle"/>
          </p:nvPr>
        </p:nvSpPr>
        <p:spPr>
          <a:xfrm>
            <a:off x="788670" y="1074167"/>
            <a:ext cx="7475220" cy="2276856"/>
          </a:xfrm>
        </p:spPr>
        <p:txBody>
          <a:bodyPr anchor="ctr">
            <a:noAutofit/>
          </a:bodyPr>
          <a:lstStyle>
            <a:lvl1pPr algn="l">
              <a:lnSpc>
                <a:spcPct val="80000"/>
              </a:lnSpc>
              <a:defRPr sz="720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802386" y="3291840"/>
            <a:ext cx="5918454" cy="802386"/>
          </a:xfrm>
        </p:spPr>
        <p:txBody>
          <a:bodyPr>
            <a:normAutofit/>
          </a:bodyPr>
          <a:lstStyle>
            <a:lvl1pPr marL="0" indent="0" algn="l">
              <a:buNone/>
              <a:defRPr sz="1650">
                <a:solidFill>
                  <a:schemeClr val="tx1"/>
                </a:solidFill>
              </a:defRPr>
            </a:lvl1pPr>
            <a:lvl2pPr marL="342900" indent="0" algn="ctr">
              <a:buNone/>
              <a:defRPr sz="21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160EA64-D806-43AC-9DF2-F8C432F32B4C}" type="datetimeFigureOut">
              <a:rPr lang="en-US" smtClean="0"/>
              <a:t>8/31/22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7194550" y="3217001"/>
            <a:ext cx="895401" cy="480060"/>
          </a:xfrm>
        </p:spPr>
        <p:txBody>
          <a:bodyPr/>
          <a:lstStyle>
            <a:lvl1pPr>
              <a:defRPr sz="2100"/>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86837562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9F9C37B-1D36-470B-8223-D6C91242EC14}" type="datetimeFigureOut">
              <a:rPr lang="en-US" smtClean="0"/>
              <a:t>8/31/22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22587219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400050"/>
            <a:ext cx="1914525" cy="42291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00100" y="400050"/>
            <a:ext cx="5629275" cy="42291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smtClean="0"/>
              <a:t>8/31/22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248580410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457200" y="205978"/>
            <a:ext cx="6705600" cy="675900"/>
          </a:xfrm>
          <a:prstGeom prst="rect">
            <a:avLst/>
          </a:prstGeom>
          <a:noFill/>
          <a:ln>
            <a:noFill/>
          </a:ln>
        </p:spPr>
        <p:txBody>
          <a:bodyPr spcFirstLastPara="1" wrap="square" lIns="91425" tIns="91425" rIns="91425" bIns="91425" anchor="b" anchorCtr="0"/>
          <a:lstStyle>
            <a:lvl1pPr lvl="0" algn="l" rtl="0">
              <a:spcBef>
                <a:spcPts val="0"/>
              </a:spcBef>
              <a:spcAft>
                <a:spcPts val="0"/>
              </a:spcAft>
              <a:buSzPts val="3600"/>
              <a:buFont typeface="Arial"/>
              <a:buNone/>
              <a:defRPr sz="3600" b="1">
                <a:solidFill>
                  <a:schemeClr val="tx1">
                    <a:lumMod val="50000"/>
                  </a:schemeClr>
                </a:solidFill>
                <a:latin typeface="Arial"/>
                <a:ea typeface="Arial"/>
                <a:cs typeface="Arial"/>
                <a:sym typeface="Arial"/>
              </a:defRPr>
            </a:lvl1pPr>
            <a:lvl2pPr lvl="1" algn="l" rtl="0">
              <a:spcBef>
                <a:spcPts val="0"/>
              </a:spcBef>
              <a:spcAft>
                <a:spcPts val="0"/>
              </a:spcAft>
              <a:buSzPts val="3600"/>
              <a:buFont typeface="Arial"/>
              <a:buNone/>
              <a:defRPr sz="3600" b="1">
                <a:solidFill>
                  <a:schemeClr val="dk2"/>
                </a:solidFill>
                <a:latin typeface="Arial"/>
                <a:ea typeface="Arial"/>
                <a:cs typeface="Arial"/>
                <a:sym typeface="Arial"/>
              </a:defRPr>
            </a:lvl2pPr>
            <a:lvl3pPr lvl="2" algn="l" rtl="0">
              <a:spcBef>
                <a:spcPts val="0"/>
              </a:spcBef>
              <a:spcAft>
                <a:spcPts val="0"/>
              </a:spcAft>
              <a:buSzPts val="3600"/>
              <a:buFont typeface="Arial"/>
              <a:buNone/>
              <a:defRPr sz="3600" b="1">
                <a:solidFill>
                  <a:schemeClr val="dk2"/>
                </a:solidFill>
                <a:latin typeface="Arial"/>
                <a:ea typeface="Arial"/>
                <a:cs typeface="Arial"/>
                <a:sym typeface="Arial"/>
              </a:defRPr>
            </a:lvl3pPr>
            <a:lvl4pPr lvl="3" algn="l" rtl="0">
              <a:spcBef>
                <a:spcPts val="0"/>
              </a:spcBef>
              <a:spcAft>
                <a:spcPts val="0"/>
              </a:spcAft>
              <a:buSzPts val="3600"/>
              <a:buFont typeface="Arial"/>
              <a:buNone/>
              <a:defRPr sz="3600" b="1">
                <a:solidFill>
                  <a:schemeClr val="dk2"/>
                </a:solidFill>
                <a:latin typeface="Arial"/>
                <a:ea typeface="Arial"/>
                <a:cs typeface="Arial"/>
                <a:sym typeface="Arial"/>
              </a:defRPr>
            </a:lvl4pPr>
            <a:lvl5pPr lvl="4" algn="l" rtl="0">
              <a:spcBef>
                <a:spcPts val="0"/>
              </a:spcBef>
              <a:spcAft>
                <a:spcPts val="0"/>
              </a:spcAft>
              <a:buSzPts val="3600"/>
              <a:buFont typeface="Arial"/>
              <a:buNone/>
              <a:defRPr sz="3600" b="1">
                <a:solidFill>
                  <a:schemeClr val="dk2"/>
                </a:solidFill>
                <a:latin typeface="Arial"/>
                <a:ea typeface="Arial"/>
                <a:cs typeface="Arial"/>
                <a:sym typeface="Arial"/>
              </a:defRPr>
            </a:lvl5pPr>
            <a:lvl6pPr lvl="5" algn="l" rtl="0">
              <a:spcBef>
                <a:spcPts val="0"/>
              </a:spcBef>
              <a:spcAft>
                <a:spcPts val="0"/>
              </a:spcAft>
              <a:buSzPts val="3600"/>
              <a:buFont typeface="Arial"/>
              <a:buNone/>
              <a:defRPr sz="3600" b="1">
                <a:solidFill>
                  <a:schemeClr val="dk2"/>
                </a:solidFill>
                <a:latin typeface="Arial"/>
                <a:ea typeface="Arial"/>
                <a:cs typeface="Arial"/>
                <a:sym typeface="Arial"/>
              </a:defRPr>
            </a:lvl6pPr>
            <a:lvl7pPr lvl="6" algn="l" rtl="0">
              <a:spcBef>
                <a:spcPts val="0"/>
              </a:spcBef>
              <a:spcAft>
                <a:spcPts val="0"/>
              </a:spcAft>
              <a:buSzPts val="3600"/>
              <a:buFont typeface="Arial"/>
              <a:buNone/>
              <a:defRPr sz="3600" b="1">
                <a:solidFill>
                  <a:schemeClr val="dk2"/>
                </a:solidFill>
                <a:latin typeface="Arial"/>
                <a:ea typeface="Arial"/>
                <a:cs typeface="Arial"/>
                <a:sym typeface="Arial"/>
              </a:defRPr>
            </a:lvl7pPr>
            <a:lvl8pPr lvl="7" algn="l" rtl="0">
              <a:spcBef>
                <a:spcPts val="0"/>
              </a:spcBef>
              <a:spcAft>
                <a:spcPts val="0"/>
              </a:spcAft>
              <a:buSzPts val="3600"/>
              <a:buFont typeface="Arial"/>
              <a:buNone/>
              <a:defRPr sz="3600" b="1">
                <a:solidFill>
                  <a:schemeClr val="dk2"/>
                </a:solidFill>
                <a:latin typeface="Arial"/>
                <a:ea typeface="Arial"/>
                <a:cs typeface="Arial"/>
                <a:sym typeface="Arial"/>
              </a:defRPr>
            </a:lvl8pPr>
            <a:lvl9pPr lvl="8" algn="l" rtl="0">
              <a:spcBef>
                <a:spcPts val="0"/>
              </a:spcBef>
              <a:spcAft>
                <a:spcPts val="0"/>
              </a:spcAft>
              <a:buSzPts val="3600"/>
              <a:buFont typeface="Arial"/>
              <a:buNone/>
              <a:defRPr sz="3600" b="1">
                <a:solidFill>
                  <a:schemeClr val="dk2"/>
                </a:solidFill>
                <a:latin typeface="Arial"/>
                <a:ea typeface="Arial"/>
                <a:cs typeface="Arial"/>
                <a:sym typeface="Arial"/>
              </a:defRPr>
            </a:lvl9pPr>
          </a:lstStyle>
          <a:p>
            <a:endParaRPr dirty="0"/>
          </a:p>
        </p:txBody>
      </p:sp>
      <p:sp>
        <p:nvSpPr>
          <p:cNvPr id="18" name="Google Shape;18;p3"/>
          <p:cNvSpPr txBox="1">
            <a:spLocks noGrp="1"/>
          </p:cNvSpPr>
          <p:nvPr>
            <p:ph type="body" idx="1" hasCustomPrompt="1"/>
          </p:nvPr>
        </p:nvSpPr>
        <p:spPr>
          <a:xfrm>
            <a:off x="457200" y="971550"/>
            <a:ext cx="8229600" cy="3623100"/>
          </a:xfrm>
          <a:prstGeom prst="rect">
            <a:avLst/>
          </a:prstGeom>
          <a:noFill/>
          <a:ln>
            <a:noFill/>
          </a:ln>
        </p:spPr>
        <p:txBody>
          <a:bodyPr spcFirstLastPara="1" wrap="square" lIns="91425" tIns="91425" rIns="91425" bIns="91425" anchor="t" anchorCtr="0"/>
          <a:lstStyle>
            <a:lvl1pPr marL="457200" lvl="0" indent="-381000" rtl="0">
              <a:spcBef>
                <a:spcPts val="480"/>
              </a:spcBef>
              <a:spcAft>
                <a:spcPts val="0"/>
              </a:spcAft>
              <a:buClr>
                <a:schemeClr val="accent2">
                  <a:lumMod val="50000"/>
                </a:schemeClr>
              </a:buClr>
              <a:buSzPts val="2400"/>
              <a:buFont typeface="Arial" charset="0"/>
              <a:buChar char="●"/>
              <a:defRPr sz="2400"/>
            </a:lvl1pPr>
            <a:lvl2pPr marL="914400" lvl="1" indent="-381000" rtl="0">
              <a:spcBef>
                <a:spcPts val="0"/>
              </a:spcBef>
              <a:spcAft>
                <a:spcPts val="0"/>
              </a:spcAft>
              <a:buClr>
                <a:schemeClr val="accent2">
                  <a:lumMod val="50000"/>
                </a:schemeClr>
              </a:buClr>
              <a:buSzPts val="2400"/>
              <a:buChar char="○"/>
              <a:defRPr sz="2400"/>
            </a:lvl2pPr>
            <a:lvl3pPr marL="1371600" lvl="2" indent="-381000" rtl="0">
              <a:spcBef>
                <a:spcPts val="0"/>
              </a:spcBef>
              <a:spcAft>
                <a:spcPts val="0"/>
              </a:spcAft>
              <a:buSzPts val="2400"/>
              <a:buChar char="■"/>
              <a:defRPr sz="24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r>
              <a:rPr lang="en-US" dirty="0"/>
              <a:t> </a:t>
            </a:r>
          </a:p>
          <a:p>
            <a:pPr lvl="1"/>
            <a:br>
              <a:rPr lang="en-US" dirty="0"/>
            </a:br>
            <a:endParaRPr lang="en-US" dirty="0"/>
          </a:p>
          <a:p>
            <a:endParaRPr dirty="0"/>
          </a:p>
        </p:txBody>
      </p:sp>
    </p:spTree>
    <p:extLst>
      <p:ext uri="{BB962C8B-B14F-4D97-AF65-F5344CB8AC3E}">
        <p14:creationId xmlns:p14="http://schemas.microsoft.com/office/powerpoint/2010/main" val="1631773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p:cSld name="Section">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1219200" y="2233804"/>
            <a:ext cx="6705600" cy="675900"/>
          </a:xfrm>
          <a:prstGeom prst="rect">
            <a:avLst/>
          </a:prstGeom>
          <a:noFill/>
          <a:ln>
            <a:noFill/>
          </a:ln>
        </p:spPr>
        <p:txBody>
          <a:bodyPr spcFirstLastPara="1" wrap="square" lIns="91425" tIns="91425" rIns="91425" bIns="91425" anchor="b" anchorCtr="0"/>
          <a:lstStyle>
            <a:lvl1pPr lvl="0" algn="ctr" rtl="0">
              <a:spcBef>
                <a:spcPts val="0"/>
              </a:spcBef>
              <a:spcAft>
                <a:spcPts val="0"/>
              </a:spcAft>
              <a:buSzPts val="3600"/>
              <a:buNone/>
              <a:defRPr>
                <a:solidFill>
                  <a:schemeClr val="tx1">
                    <a:lumMod val="50000"/>
                  </a:schemeClr>
                </a:solidFill>
              </a:defRPr>
            </a:lvl1pPr>
            <a:lvl2pPr lvl="1" algn="ctr" rtl="0">
              <a:spcBef>
                <a:spcPts val="0"/>
              </a:spcBef>
              <a:spcAft>
                <a:spcPts val="0"/>
              </a:spcAft>
              <a:buSzPts val="3600"/>
              <a:buNone/>
              <a:defRPr>
                <a:solidFill>
                  <a:schemeClr val="dk2"/>
                </a:solidFill>
              </a:defRPr>
            </a:lvl2pPr>
            <a:lvl3pPr lvl="2" algn="ctr" rtl="0">
              <a:spcBef>
                <a:spcPts val="0"/>
              </a:spcBef>
              <a:spcAft>
                <a:spcPts val="0"/>
              </a:spcAft>
              <a:buSzPts val="3600"/>
              <a:buNone/>
              <a:defRPr>
                <a:solidFill>
                  <a:schemeClr val="dk2"/>
                </a:solidFill>
              </a:defRPr>
            </a:lvl3pPr>
            <a:lvl4pPr lvl="3" algn="ctr" rtl="0">
              <a:spcBef>
                <a:spcPts val="0"/>
              </a:spcBef>
              <a:spcAft>
                <a:spcPts val="0"/>
              </a:spcAft>
              <a:buSzPts val="3600"/>
              <a:buNone/>
              <a:defRPr>
                <a:solidFill>
                  <a:schemeClr val="dk2"/>
                </a:solidFill>
              </a:defRPr>
            </a:lvl4pPr>
            <a:lvl5pPr lvl="4" algn="ctr" rtl="0">
              <a:spcBef>
                <a:spcPts val="0"/>
              </a:spcBef>
              <a:spcAft>
                <a:spcPts val="0"/>
              </a:spcAft>
              <a:buSzPts val="3600"/>
              <a:buNone/>
              <a:defRPr>
                <a:solidFill>
                  <a:schemeClr val="dk2"/>
                </a:solidFill>
              </a:defRPr>
            </a:lvl5pPr>
            <a:lvl6pPr lvl="5" algn="ctr" rtl="0">
              <a:spcBef>
                <a:spcPts val="0"/>
              </a:spcBef>
              <a:spcAft>
                <a:spcPts val="0"/>
              </a:spcAft>
              <a:buSzPts val="3600"/>
              <a:buNone/>
              <a:defRPr>
                <a:solidFill>
                  <a:schemeClr val="dk2"/>
                </a:solidFill>
              </a:defRPr>
            </a:lvl6pPr>
            <a:lvl7pPr lvl="6" algn="ctr" rtl="0">
              <a:spcBef>
                <a:spcPts val="0"/>
              </a:spcBef>
              <a:spcAft>
                <a:spcPts val="0"/>
              </a:spcAft>
              <a:buSzPts val="3600"/>
              <a:buNone/>
              <a:defRPr>
                <a:solidFill>
                  <a:schemeClr val="dk2"/>
                </a:solidFill>
              </a:defRPr>
            </a:lvl7pPr>
            <a:lvl8pPr lvl="7" algn="ctr" rtl="0">
              <a:spcBef>
                <a:spcPts val="0"/>
              </a:spcBef>
              <a:spcAft>
                <a:spcPts val="0"/>
              </a:spcAft>
              <a:buSzPts val="3600"/>
              <a:buNone/>
              <a:defRPr>
                <a:solidFill>
                  <a:schemeClr val="dk2"/>
                </a:solidFill>
              </a:defRPr>
            </a:lvl8pPr>
            <a:lvl9pPr lvl="8" algn="ctr" rtl="0">
              <a:spcBef>
                <a:spcPts val="0"/>
              </a:spcBef>
              <a:spcAft>
                <a:spcPts val="0"/>
              </a:spcAft>
              <a:buSzPts val="3600"/>
              <a:buNone/>
              <a:defRPr>
                <a:solidFill>
                  <a:schemeClr val="dk2"/>
                </a:solidFill>
              </a:defRPr>
            </a:lvl9pPr>
          </a:lstStyle>
          <a:p>
            <a:endParaRPr/>
          </a:p>
        </p:txBody>
      </p:sp>
    </p:spTree>
    <p:extLst>
      <p:ext uri="{BB962C8B-B14F-4D97-AF65-F5344CB8AC3E}">
        <p14:creationId xmlns:p14="http://schemas.microsoft.com/office/powerpoint/2010/main" val="3160339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Section Title">
  <p:cSld name="Section Title">
    <p:spTree>
      <p:nvGrpSpPr>
        <p:cNvPr id="1" name="Shape 80"/>
        <p:cNvGrpSpPr/>
        <p:nvPr/>
      </p:nvGrpSpPr>
      <p:grpSpPr>
        <a:xfrm>
          <a:off x="0" y="0"/>
          <a:ext cx="0" cy="0"/>
          <a:chOff x="0" y="0"/>
          <a:chExt cx="0" cy="0"/>
        </a:xfrm>
      </p:grpSpPr>
      <p:sp>
        <p:nvSpPr>
          <p:cNvPr id="81" name="Google Shape;81;p20"/>
          <p:cNvSpPr txBox="1">
            <a:spLocks noGrp="1"/>
          </p:cNvSpPr>
          <p:nvPr>
            <p:ph type="title"/>
          </p:nvPr>
        </p:nvSpPr>
        <p:spPr>
          <a:xfrm>
            <a:off x="659705" y="1429866"/>
            <a:ext cx="7815264" cy="1096566"/>
          </a:xfrm>
          <a:prstGeom prst="rect">
            <a:avLst/>
          </a:prstGeom>
          <a:noFill/>
          <a:ln>
            <a:noFill/>
          </a:ln>
        </p:spPr>
        <p:txBody>
          <a:bodyPr spcFirstLastPara="1" wrap="square" lIns="58925" tIns="58925" rIns="58925" bIns="58925" anchor="b" anchorCtr="0"/>
          <a:lstStyle>
            <a:lvl1pPr marL="0" marR="114300" lvl="0" indent="0" algn="ctr" rtl="0">
              <a:lnSpc>
                <a:spcPct val="90000"/>
              </a:lnSpc>
              <a:spcBef>
                <a:spcPts val="0"/>
              </a:spcBef>
              <a:spcAft>
                <a:spcPts val="0"/>
              </a:spcAft>
              <a:buSzPts val="900"/>
              <a:buNone/>
              <a:defRPr sz="2300" b="0" i="0" u="none" strike="noStrike" cap="none">
                <a:solidFill>
                  <a:schemeClr val="tx1"/>
                </a:solidFill>
                <a:latin typeface="Arial"/>
                <a:ea typeface="Arial"/>
                <a:cs typeface="Arial"/>
                <a:sym typeface="Arial"/>
              </a:defRPr>
            </a:lvl1pPr>
            <a:lvl2pPr marL="0" marR="114300" lvl="1" indent="152400" algn="l" rtl="0">
              <a:lnSpc>
                <a:spcPct val="90000"/>
              </a:lnSpc>
              <a:spcBef>
                <a:spcPts val="0"/>
              </a:spcBef>
              <a:spcAft>
                <a:spcPts val="0"/>
              </a:spcAft>
              <a:buSzPts val="900"/>
              <a:buNone/>
              <a:defRPr sz="2100" b="0" i="0" u="none" strike="noStrike" cap="none">
                <a:solidFill>
                  <a:srgbClr val="007DD6"/>
                </a:solidFill>
                <a:latin typeface="Arial"/>
                <a:ea typeface="Arial"/>
                <a:cs typeface="Arial"/>
                <a:sym typeface="Arial"/>
              </a:defRPr>
            </a:lvl2pPr>
            <a:lvl3pPr marL="0" marR="114300" lvl="2" indent="292100" algn="l" rtl="0">
              <a:lnSpc>
                <a:spcPct val="90000"/>
              </a:lnSpc>
              <a:spcBef>
                <a:spcPts val="0"/>
              </a:spcBef>
              <a:spcAft>
                <a:spcPts val="0"/>
              </a:spcAft>
              <a:buSzPts val="900"/>
              <a:buNone/>
              <a:defRPr sz="2100" b="0" i="0" u="none" strike="noStrike" cap="none">
                <a:solidFill>
                  <a:srgbClr val="007DD6"/>
                </a:solidFill>
                <a:latin typeface="Arial"/>
                <a:ea typeface="Arial"/>
                <a:cs typeface="Arial"/>
                <a:sym typeface="Arial"/>
              </a:defRPr>
            </a:lvl3pPr>
            <a:lvl4pPr marL="0" marR="114300" lvl="3" indent="444500" algn="l" rtl="0">
              <a:lnSpc>
                <a:spcPct val="90000"/>
              </a:lnSpc>
              <a:spcBef>
                <a:spcPts val="0"/>
              </a:spcBef>
              <a:spcAft>
                <a:spcPts val="0"/>
              </a:spcAft>
              <a:buSzPts val="900"/>
              <a:buNone/>
              <a:defRPr sz="2100" b="0" i="0" u="none" strike="noStrike" cap="none">
                <a:solidFill>
                  <a:srgbClr val="007DD6"/>
                </a:solidFill>
                <a:latin typeface="Arial"/>
                <a:ea typeface="Arial"/>
                <a:cs typeface="Arial"/>
                <a:sym typeface="Arial"/>
              </a:defRPr>
            </a:lvl4pPr>
            <a:lvl5pPr marL="0" marR="114300" lvl="4" indent="584200" algn="l" rtl="0">
              <a:lnSpc>
                <a:spcPct val="90000"/>
              </a:lnSpc>
              <a:spcBef>
                <a:spcPts val="0"/>
              </a:spcBef>
              <a:spcAft>
                <a:spcPts val="0"/>
              </a:spcAft>
              <a:buSzPts val="900"/>
              <a:buNone/>
              <a:defRPr sz="2100" b="0" i="0" u="none" strike="noStrike" cap="none">
                <a:solidFill>
                  <a:srgbClr val="007DD6"/>
                </a:solidFill>
                <a:latin typeface="Arial"/>
                <a:ea typeface="Arial"/>
                <a:cs typeface="Arial"/>
                <a:sym typeface="Arial"/>
              </a:defRPr>
            </a:lvl5pPr>
            <a:lvl6pPr marL="0" marR="114300" lvl="5" indent="736600" algn="l" rtl="0">
              <a:lnSpc>
                <a:spcPct val="90000"/>
              </a:lnSpc>
              <a:spcBef>
                <a:spcPts val="0"/>
              </a:spcBef>
              <a:spcAft>
                <a:spcPts val="0"/>
              </a:spcAft>
              <a:buSzPts val="900"/>
              <a:buNone/>
              <a:defRPr sz="2100" b="0" i="0" u="none" strike="noStrike" cap="none">
                <a:solidFill>
                  <a:srgbClr val="007DD6"/>
                </a:solidFill>
                <a:latin typeface="Arial"/>
                <a:ea typeface="Arial"/>
                <a:cs typeface="Arial"/>
                <a:sym typeface="Arial"/>
              </a:defRPr>
            </a:lvl6pPr>
            <a:lvl7pPr marL="0" marR="114300" lvl="6" indent="889000" algn="l" rtl="0">
              <a:lnSpc>
                <a:spcPct val="90000"/>
              </a:lnSpc>
              <a:spcBef>
                <a:spcPts val="0"/>
              </a:spcBef>
              <a:spcAft>
                <a:spcPts val="0"/>
              </a:spcAft>
              <a:buSzPts val="900"/>
              <a:buNone/>
              <a:defRPr sz="2100" b="0" i="0" u="none" strike="noStrike" cap="none">
                <a:solidFill>
                  <a:srgbClr val="007DD6"/>
                </a:solidFill>
                <a:latin typeface="Arial"/>
                <a:ea typeface="Arial"/>
                <a:cs typeface="Arial"/>
                <a:sym typeface="Arial"/>
              </a:defRPr>
            </a:lvl7pPr>
            <a:lvl8pPr marL="0" marR="114300" lvl="7" indent="1028700" algn="l" rtl="0">
              <a:lnSpc>
                <a:spcPct val="90000"/>
              </a:lnSpc>
              <a:spcBef>
                <a:spcPts val="0"/>
              </a:spcBef>
              <a:spcAft>
                <a:spcPts val="0"/>
              </a:spcAft>
              <a:buSzPts val="900"/>
              <a:buNone/>
              <a:defRPr sz="2100" b="0" i="0" u="none" strike="noStrike" cap="none">
                <a:solidFill>
                  <a:srgbClr val="007DD6"/>
                </a:solidFill>
                <a:latin typeface="Arial"/>
                <a:ea typeface="Arial"/>
                <a:cs typeface="Arial"/>
                <a:sym typeface="Arial"/>
              </a:defRPr>
            </a:lvl8pPr>
            <a:lvl9pPr marL="0" marR="114300" lvl="8" indent="1181100" algn="l" rtl="0">
              <a:lnSpc>
                <a:spcPct val="90000"/>
              </a:lnSpc>
              <a:spcBef>
                <a:spcPts val="0"/>
              </a:spcBef>
              <a:spcAft>
                <a:spcPts val="0"/>
              </a:spcAft>
              <a:buSzPts val="900"/>
              <a:buNone/>
              <a:defRPr sz="2100" b="0" i="0" u="none" strike="noStrike" cap="none">
                <a:solidFill>
                  <a:srgbClr val="007DD6"/>
                </a:solidFill>
                <a:latin typeface="Arial"/>
                <a:ea typeface="Arial"/>
                <a:cs typeface="Arial"/>
                <a:sym typeface="Arial"/>
              </a:defRPr>
            </a:lvl9pPr>
          </a:lstStyle>
          <a:p>
            <a:endParaRPr dirty="0"/>
          </a:p>
        </p:txBody>
      </p:sp>
    </p:spTree>
    <p:extLst>
      <p:ext uri="{BB962C8B-B14F-4D97-AF65-F5344CB8AC3E}">
        <p14:creationId xmlns:p14="http://schemas.microsoft.com/office/powerpoint/2010/main" val="34500450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070A7B3-6521-4DCA-87E5-044747A908C1}" type="datetimeFigureOut">
              <a:rPr lang="en-US" smtClean="0"/>
              <a:t>8/31/22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460525587"/>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3688492"/>
            <a:ext cx="9144000" cy="1455008"/>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p:cNvSpPr>
            <a:spLocks noGrp="1"/>
          </p:cNvSpPr>
          <p:nvPr>
            <p:ph type="title"/>
          </p:nvPr>
        </p:nvSpPr>
        <p:spPr>
          <a:xfrm>
            <a:off x="1625346" y="918972"/>
            <a:ext cx="6960870" cy="2640330"/>
          </a:xfrm>
        </p:spPr>
        <p:txBody>
          <a:bodyPr anchor="ctr">
            <a:normAutofit/>
          </a:bodyPr>
          <a:lstStyle>
            <a:lvl1pPr>
              <a:lnSpc>
                <a:spcPct val="80000"/>
              </a:lnSpc>
              <a:defRPr sz="6000" b="0"/>
            </a:lvl1pPr>
          </a:lstStyle>
          <a:p>
            <a:r>
              <a:rPr lang="en-US"/>
              <a:t>Click to edit Master title style</a:t>
            </a:r>
            <a:endParaRPr lang="en-US" dirty="0"/>
          </a:p>
        </p:txBody>
      </p:sp>
      <p:sp>
        <p:nvSpPr>
          <p:cNvPr id="3" name="Text Placeholder 2"/>
          <p:cNvSpPr>
            <a:spLocks noGrp="1"/>
          </p:cNvSpPr>
          <p:nvPr>
            <p:ph type="body" idx="1"/>
          </p:nvPr>
        </p:nvSpPr>
        <p:spPr>
          <a:xfrm>
            <a:off x="1624331" y="3765042"/>
            <a:ext cx="6789420" cy="800100"/>
          </a:xfrm>
        </p:spPr>
        <p:txBody>
          <a:bodyPr anchor="t">
            <a:normAutofit/>
          </a:bodyPr>
          <a:lstStyle>
            <a:lvl1pPr marL="0" indent="0">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445251" y="4704588"/>
            <a:ext cx="1983232" cy="273844"/>
          </a:xfrm>
        </p:spPr>
        <p:txBody>
          <a:bodyPr/>
          <a:lstStyle/>
          <a:p>
            <a:fld id="{1160EA64-D806-43AC-9DF2-F8C432F32B4C}" type="datetimeFigureOut">
              <a:rPr lang="en-US" smtClean="0"/>
              <a:t>8/31/22</a:t>
            </a:fld>
            <a:endParaRPr lang="en-US" dirty="0"/>
          </a:p>
        </p:txBody>
      </p:sp>
      <p:sp>
        <p:nvSpPr>
          <p:cNvPr id="5" name="Footer Placeholder 4"/>
          <p:cNvSpPr>
            <a:spLocks noGrp="1"/>
          </p:cNvSpPr>
          <p:nvPr>
            <p:ph type="ftr" sz="quarter" idx="11"/>
          </p:nvPr>
        </p:nvSpPr>
        <p:spPr>
          <a:xfrm>
            <a:off x="1637031" y="4704588"/>
            <a:ext cx="4745736" cy="273844"/>
          </a:xfrm>
        </p:spPr>
        <p:txBody>
          <a:bodyPr/>
          <a:lstStyle/>
          <a:p>
            <a:endParaRPr lang="en-US" dirty="0"/>
          </a:p>
        </p:txBody>
      </p:sp>
      <p:grpSp>
        <p:nvGrpSpPr>
          <p:cNvPr id="8" name="Group 7"/>
          <p:cNvGrpSpPr/>
          <p:nvPr/>
        </p:nvGrpSpPr>
        <p:grpSpPr>
          <a:xfrm>
            <a:off x="673049" y="1744386"/>
            <a:ext cx="810678" cy="810677"/>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12"/>
          </p:nvPr>
        </p:nvSpPr>
        <p:spPr>
          <a:xfrm>
            <a:off x="632776" y="1879600"/>
            <a:ext cx="891224" cy="540249"/>
          </a:xfrm>
        </p:spPr>
        <p:txBody>
          <a:bodyPr/>
          <a:lstStyle>
            <a:lvl1pPr>
              <a:defRPr sz="2100"/>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37735112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02386" y="1645920"/>
            <a:ext cx="3566160" cy="2983230"/>
          </a:xfrm>
        </p:spPr>
        <p:txBody>
          <a:bodyPr/>
          <a:lstStyle>
            <a:lvl1pPr>
              <a:defRPr sz="1500"/>
            </a:lvl1pPr>
            <a:lvl2pPr>
              <a:defRPr sz="1350"/>
            </a:lvl2pPr>
            <a:lvl3pPr>
              <a:defRPr sz="1200"/>
            </a:lvl3pPr>
            <a:lvl4pPr>
              <a:defRPr sz="1200"/>
            </a:lvl4pPr>
            <a:lvl5pPr>
              <a:defRPr sz="120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73168" y="1645920"/>
            <a:ext cx="3566160" cy="2983230"/>
          </a:xfrm>
        </p:spPr>
        <p:txBody>
          <a:bodyPr/>
          <a:lstStyle>
            <a:lvl1pPr>
              <a:defRPr sz="1500"/>
            </a:lvl1pPr>
            <a:lvl2pPr>
              <a:defRPr sz="1350"/>
            </a:lvl2pPr>
            <a:lvl3pPr>
              <a:defRPr sz="1200"/>
            </a:lvl3pPr>
            <a:lvl4pPr>
              <a:defRPr sz="1200"/>
            </a:lvl4pPr>
            <a:lvl5pPr>
              <a:defRPr sz="120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B134690-1557-4C89-A502-4959FE7FAD70}" type="datetimeFigureOut">
              <a:rPr lang="en-US" smtClean="0"/>
              <a:t>8/31/22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428625820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00100" y="1536192"/>
            <a:ext cx="3566160" cy="480060"/>
          </a:xfrm>
        </p:spPr>
        <p:txBody>
          <a:bodyPr anchor="ctr">
            <a:normAutofit/>
          </a:bodyPr>
          <a:lstStyle>
            <a:lvl1pPr marL="0" indent="0">
              <a:buNone/>
              <a:defRPr sz="1500" b="1">
                <a:solidFill>
                  <a:schemeClr val="accent1">
                    <a:lumMod val="7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802386" y="2057400"/>
            <a:ext cx="3566160" cy="2468880"/>
          </a:xfrm>
        </p:spPr>
        <p:txBody>
          <a:bodyPr/>
          <a:lstStyle>
            <a:lvl1pPr>
              <a:defRPr sz="1500"/>
            </a:lvl1pPr>
            <a:lvl2pPr>
              <a:defRPr sz="135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73168" y="1536192"/>
            <a:ext cx="3566160" cy="480060"/>
          </a:xfrm>
        </p:spPr>
        <p:txBody>
          <a:bodyPr anchor="ctr">
            <a:normAutofit/>
          </a:bodyPr>
          <a:lstStyle>
            <a:lvl1pPr marL="0" indent="0">
              <a:buNone/>
              <a:defRPr sz="1500" b="1">
                <a:solidFill>
                  <a:schemeClr val="accent1">
                    <a:lumMod val="7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773168" y="2057400"/>
            <a:ext cx="3566160" cy="2468880"/>
          </a:xfrm>
        </p:spPr>
        <p:txBody>
          <a:bodyPr/>
          <a:lstStyle>
            <a:lvl1pPr>
              <a:defRPr sz="1500"/>
            </a:lvl1pPr>
            <a:lvl2pPr>
              <a:defRPr sz="135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smtClean="0"/>
              <a:t>8/31/22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7132624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E1037C31-9E7A-4F99-8774-A0E530DE1A42}" type="datetimeFigureOut">
              <a:rPr lang="en-US" smtClean="0"/>
              <a:t>8/31/22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2053498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smtClean="0"/>
              <a:t>8/31/22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279264430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6227806" y="1"/>
            <a:ext cx="2916194" cy="51434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p:cNvSpPr>
            <a:spLocks noGrp="1"/>
          </p:cNvSpPr>
          <p:nvPr>
            <p:ph type="title"/>
          </p:nvPr>
        </p:nvSpPr>
        <p:spPr>
          <a:xfrm>
            <a:off x="6412230" y="514350"/>
            <a:ext cx="2400300" cy="1303020"/>
          </a:xfrm>
        </p:spPr>
        <p:txBody>
          <a:bodyPr anchor="b">
            <a:normAutofit/>
          </a:bodyPr>
          <a:lstStyle>
            <a:lvl1pPr>
              <a:defRPr sz="2400" b="1"/>
            </a:lvl1pPr>
          </a:lstStyle>
          <a:p>
            <a:r>
              <a:rPr lang="en-US"/>
              <a:t>Click to edit Master title style</a:t>
            </a:r>
            <a:endParaRPr lang="en-US" dirty="0"/>
          </a:p>
        </p:txBody>
      </p:sp>
      <p:sp>
        <p:nvSpPr>
          <p:cNvPr id="3" name="Content Placeholder 2"/>
          <p:cNvSpPr>
            <a:spLocks noGrp="1"/>
          </p:cNvSpPr>
          <p:nvPr>
            <p:ph idx="1"/>
          </p:nvPr>
        </p:nvSpPr>
        <p:spPr>
          <a:xfrm>
            <a:off x="628650" y="514350"/>
            <a:ext cx="5033772" cy="3765042"/>
          </a:xfrm>
        </p:spPr>
        <p:txBody>
          <a:bodyPr/>
          <a:lstStyle>
            <a:lvl1pPr>
              <a:defRPr sz="1500"/>
            </a:lvl1pPr>
            <a:lvl2pPr>
              <a:defRPr sz="1350"/>
            </a:lvl2pPr>
            <a:lvl3pPr>
              <a:defRPr sz="1200"/>
            </a:lvl3pPr>
            <a:lvl4pPr>
              <a:defRPr sz="1200"/>
            </a:lvl4pPr>
            <a:lvl5pPr>
              <a:defRPr sz="12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12230" y="1817370"/>
            <a:ext cx="2400300" cy="2468880"/>
          </a:xfrm>
        </p:spPr>
        <p:txBody>
          <a:bodyPr>
            <a:normAutofit/>
          </a:bodyPr>
          <a:lstStyle>
            <a:lvl1pPr marL="0" indent="0">
              <a:lnSpc>
                <a:spcPct val="100000"/>
              </a:lnSpc>
              <a:spcBef>
                <a:spcPts val="750"/>
              </a:spcBef>
              <a:buNone/>
              <a:defRPr sz="1050">
                <a:solidFill>
                  <a:schemeClr val="accent1">
                    <a:lumMod val="75000"/>
                  </a:schemeClr>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D1BE4249-C0D0-4B06-8692-E8BB871AF643}" type="datetimeFigureOut">
              <a:rPr lang="en-US" smtClean="0"/>
              <a:t>8/31/22</a:t>
            </a:fld>
            <a:endParaRPr lang="en-US" dirty="0"/>
          </a:p>
        </p:txBody>
      </p:sp>
      <p:sp>
        <p:nvSpPr>
          <p:cNvPr id="6" name="Footer Placeholder 5"/>
          <p:cNvSpPr>
            <a:spLocks noGrp="1"/>
          </p:cNvSpPr>
          <p:nvPr>
            <p:ph type="ftr" sz="quarter" idx="11"/>
          </p:nvPr>
        </p:nvSpPr>
        <p:spPr/>
        <p:txBody>
          <a:bodyPr/>
          <a:lstStyle/>
          <a:p>
            <a:endParaRPr lang="en-US" dirty="0"/>
          </a:p>
        </p:txBody>
      </p:sp>
      <p:grpSp>
        <p:nvGrpSpPr>
          <p:cNvPr id="9" name="Group 8"/>
          <p:cNvGrpSpPr>
            <a:grpSpLocks noChangeAspect="1"/>
          </p:cNvGrpSpPr>
          <p:nvPr/>
        </p:nvGrpSpPr>
        <p:grpSpPr>
          <a:xfrm>
            <a:off x="8551294" y="4672261"/>
            <a:ext cx="342900" cy="3429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201958473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6227806" y="1"/>
            <a:ext cx="2916194" cy="51434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p:cNvSpPr>
            <a:spLocks noGrp="1"/>
          </p:cNvSpPr>
          <p:nvPr>
            <p:ph type="title"/>
          </p:nvPr>
        </p:nvSpPr>
        <p:spPr>
          <a:xfrm>
            <a:off x="6412230" y="514350"/>
            <a:ext cx="2400300" cy="1303020"/>
          </a:xfrm>
        </p:spPr>
        <p:txBody>
          <a:bodyPr anchor="b">
            <a:normAutofit/>
          </a:bodyPr>
          <a:lstStyle>
            <a:lvl1pPr>
              <a:defRPr sz="2400" b="1"/>
            </a:lvl1pPr>
          </a:lstStyle>
          <a:p>
            <a:r>
              <a:rPr lang="en-US"/>
              <a:t>Click to edit Master title style</a:t>
            </a:r>
            <a:endParaRPr lang="en-US" dirty="0"/>
          </a:p>
        </p:txBody>
      </p:sp>
      <p:sp>
        <p:nvSpPr>
          <p:cNvPr id="3" name="Picture Placeholder 2"/>
          <p:cNvSpPr>
            <a:spLocks noGrp="1"/>
          </p:cNvSpPr>
          <p:nvPr>
            <p:ph type="pic" idx="1"/>
          </p:nvPr>
        </p:nvSpPr>
        <p:spPr>
          <a:xfrm>
            <a:off x="0" y="0"/>
            <a:ext cx="6227805" cy="5143500"/>
          </a:xfrm>
          <a:solidFill>
            <a:schemeClr val="tx2">
              <a:lumMod val="20000"/>
              <a:lumOff val="80000"/>
            </a:schemeClr>
          </a:solidFill>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412230" y="1817370"/>
            <a:ext cx="2400300" cy="2468880"/>
          </a:xfrm>
        </p:spPr>
        <p:txBody>
          <a:bodyPr>
            <a:normAutofit/>
          </a:bodyPr>
          <a:lstStyle>
            <a:lvl1pPr marL="0" indent="0">
              <a:lnSpc>
                <a:spcPct val="100000"/>
              </a:lnSpc>
              <a:spcBef>
                <a:spcPts val="750"/>
              </a:spcBef>
              <a:buNone/>
              <a:defRPr sz="1050">
                <a:solidFill>
                  <a:schemeClr val="accent1">
                    <a:lumMod val="75000"/>
                  </a:schemeClr>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042B0DB6-F5C7-45FB-8CF3-31B45F9C2DAC}" type="datetimeFigureOut">
              <a:rPr lang="en-US" smtClean="0"/>
              <a:t>8/31/22</a:t>
            </a:fld>
            <a:endParaRPr lang="en-US" dirty="0"/>
          </a:p>
        </p:txBody>
      </p:sp>
      <p:grpSp>
        <p:nvGrpSpPr>
          <p:cNvPr id="8" name="Group 7"/>
          <p:cNvGrpSpPr>
            <a:grpSpLocks noChangeAspect="1"/>
          </p:cNvGrpSpPr>
          <p:nvPr/>
        </p:nvGrpSpPr>
        <p:grpSpPr>
          <a:xfrm>
            <a:off x="8551294" y="4672261"/>
            <a:ext cx="342900" cy="3429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30786225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microsoft.com/office/2007/relationships/hdphoto" Target="../media/hdphoto1.wdp"/><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02386" y="363474"/>
            <a:ext cx="7543800" cy="120700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02386" y="1591056"/>
            <a:ext cx="7543800" cy="303809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973318" y="4704588"/>
            <a:ext cx="2455164" cy="273844"/>
          </a:xfrm>
          <a:prstGeom prst="rect">
            <a:avLst/>
          </a:prstGeom>
        </p:spPr>
        <p:txBody>
          <a:bodyPr vert="horz" lIns="91440" tIns="45720" rIns="91440" bIns="45720" rtlCol="0" anchor="ctr"/>
          <a:lstStyle>
            <a:lvl1pPr algn="r">
              <a:defRPr sz="825">
                <a:solidFill>
                  <a:schemeClr val="tx2"/>
                </a:solidFill>
              </a:defRPr>
            </a:lvl1pPr>
          </a:lstStyle>
          <a:p>
            <a:fld id="{1160EA64-D806-43AC-9DF2-F8C432F32B4C}" type="datetimeFigureOut">
              <a:rPr lang="en-US" smtClean="0"/>
              <a:t>8/31/22</a:t>
            </a:fld>
            <a:endParaRPr lang="en-US" dirty="0"/>
          </a:p>
        </p:txBody>
      </p:sp>
      <p:sp>
        <p:nvSpPr>
          <p:cNvPr id="5" name="Footer Placeholder 4"/>
          <p:cNvSpPr>
            <a:spLocks noGrp="1"/>
          </p:cNvSpPr>
          <p:nvPr>
            <p:ph type="ftr" sz="quarter" idx="3"/>
          </p:nvPr>
        </p:nvSpPr>
        <p:spPr>
          <a:xfrm>
            <a:off x="816102" y="4704588"/>
            <a:ext cx="4745736" cy="273844"/>
          </a:xfrm>
          <a:prstGeom prst="rect">
            <a:avLst/>
          </a:prstGeom>
        </p:spPr>
        <p:txBody>
          <a:bodyPr vert="horz" lIns="91440" tIns="45720" rIns="91440" bIns="45720" rtlCol="0" anchor="ctr"/>
          <a:lstStyle>
            <a:lvl1pPr algn="l">
              <a:defRPr sz="825">
                <a:solidFill>
                  <a:schemeClr val="tx2"/>
                </a:solidFill>
              </a:defRPr>
            </a:lvl1pPr>
          </a:lstStyle>
          <a:p>
            <a:endParaRPr lang="en-US" dirty="0"/>
          </a:p>
        </p:txBody>
      </p:sp>
      <p:grpSp>
        <p:nvGrpSpPr>
          <p:cNvPr id="7" name="Group 6"/>
          <p:cNvGrpSpPr>
            <a:grpSpLocks noChangeAspect="1"/>
          </p:cNvGrpSpPr>
          <p:nvPr/>
        </p:nvGrpSpPr>
        <p:grpSpPr>
          <a:xfrm>
            <a:off x="8551294" y="4672261"/>
            <a:ext cx="342900" cy="342900"/>
            <a:chOff x="11361456" y="6195813"/>
            <a:chExt cx="548640" cy="548640"/>
          </a:xfrm>
        </p:grpSpPr>
        <p:sp>
          <p:nvSpPr>
            <p:cNvPr id="8" name="Oval 7"/>
            <p:cNvSpPr/>
            <p:nvPr/>
          </p:nvSpPr>
          <p:spPr>
            <a:xfrm>
              <a:off x="11361456" y="6195813"/>
              <a:ext cx="548640" cy="548640"/>
            </a:xfrm>
            <a:prstGeom prst="ellipse">
              <a:avLst/>
            </a:prstGeom>
            <a:blipFill dpi="0" rotWithShape="1">
              <a:blip r:embed="rId16">
                <a:duotone>
                  <a:schemeClr val="accent1">
                    <a:shade val="45000"/>
                    <a:satMod val="135000"/>
                  </a:schemeClr>
                  <a:prstClr val="white"/>
                </a:duotone>
                <a:extLst>
                  <a:ext uri="{BEBA8EAE-BF5A-486C-A8C5-ECC9F3942E4B}">
                    <a14:imgProps xmlns:a14="http://schemas.microsoft.com/office/drawing/2010/main">
                      <a14:imgLayer r:embed="rId17">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5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4"/>
          </p:nvPr>
        </p:nvSpPr>
        <p:spPr>
          <a:xfrm>
            <a:off x="8483346" y="4704588"/>
            <a:ext cx="480060" cy="273844"/>
          </a:xfrm>
          <a:prstGeom prst="rect">
            <a:avLst/>
          </a:prstGeom>
        </p:spPr>
        <p:txBody>
          <a:bodyPr vert="horz" lIns="91440" tIns="45720" rIns="91440" bIns="45720" rtlCol="0" anchor="ctr"/>
          <a:lstStyle>
            <a:lvl1pPr algn="ctr">
              <a:defRPr sz="1050" b="1">
                <a:solidFill>
                  <a:srgbClr val="FFFFFF"/>
                </a:solidFill>
                <a:latin typeface="+mj-lt"/>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764108795"/>
      </p:ext>
    </p:extLst>
  </p:cSld>
  <p:clrMap bg1="lt1" tx1="dk1" bg2="lt2" tx2="dk2" accent1="accent1" accent2="accent2" accent3="accent3" accent4="accent4" accent5="accent5" accent6="accent6" hlink="hlink" folHlink="folHlink"/>
  <p:sldLayoutIdLst>
    <p:sldLayoutId id="2147483802" r:id="rId1"/>
    <p:sldLayoutId id="2147483803" r:id="rId2"/>
    <p:sldLayoutId id="2147483804" r:id="rId3"/>
    <p:sldLayoutId id="2147483805" r:id="rId4"/>
    <p:sldLayoutId id="2147483806" r:id="rId5"/>
    <p:sldLayoutId id="2147483807" r:id="rId6"/>
    <p:sldLayoutId id="2147483808" r:id="rId7"/>
    <p:sldLayoutId id="2147483809" r:id="rId8"/>
    <p:sldLayoutId id="2147483810" r:id="rId9"/>
    <p:sldLayoutId id="2147483811" r:id="rId10"/>
    <p:sldLayoutId id="2147483812" r:id="rId11"/>
    <p:sldLayoutId id="2147483813" r:id="rId12"/>
    <p:sldLayoutId id="2147483814" r:id="rId13"/>
    <p:sldLayoutId id="2147483815" r:id="rId14"/>
  </p:sldLayoutIdLst>
  <p:hf sldNum="0" hdr="0" ftr="0" dt="0"/>
  <p:txStyles>
    <p:titleStyle>
      <a:lvl1pPr algn="l" defTabSz="685800" rtl="0" eaLnBrk="1" latinLnBrk="0" hangingPunct="1">
        <a:lnSpc>
          <a:spcPct val="90000"/>
        </a:lnSpc>
        <a:spcBef>
          <a:spcPct val="0"/>
        </a:spcBef>
        <a:buNone/>
        <a:defRPr sz="4050" kern="1200" cap="all" baseline="0">
          <a:blipFill>
            <a:blip r:embed="rId18">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37160" indent="-137160" algn="l" defTabSz="685800" rtl="0" eaLnBrk="1" latinLnBrk="0" hangingPunct="1">
        <a:lnSpc>
          <a:spcPct val="90000"/>
        </a:lnSpc>
        <a:spcBef>
          <a:spcPts val="900"/>
        </a:spcBef>
        <a:buClr>
          <a:schemeClr val="accent1">
            <a:lumMod val="75000"/>
          </a:schemeClr>
        </a:buClr>
        <a:buSzPct val="85000"/>
        <a:buFont typeface="Wingdings" pitchFamily="2" charset="2"/>
        <a:buChar char="§"/>
        <a:defRPr sz="1500" kern="1200">
          <a:solidFill>
            <a:schemeClr val="tx1"/>
          </a:solidFill>
          <a:latin typeface="+mn-lt"/>
          <a:ea typeface="+mn-ea"/>
          <a:cs typeface="+mn-cs"/>
        </a:defRPr>
      </a:lvl1pPr>
      <a:lvl2pPr marL="342900" indent="-137160" algn="l" defTabSz="685800" rtl="0" eaLnBrk="1" latinLnBrk="0" hangingPunct="1">
        <a:lnSpc>
          <a:spcPct val="90000"/>
        </a:lnSpc>
        <a:spcBef>
          <a:spcPts val="300"/>
        </a:spcBef>
        <a:spcAft>
          <a:spcPts val="150"/>
        </a:spcAft>
        <a:buClr>
          <a:schemeClr val="accent1">
            <a:lumMod val="75000"/>
          </a:schemeClr>
        </a:buClr>
        <a:buSzPct val="85000"/>
        <a:buFont typeface="Wingdings" pitchFamily="2" charset="2"/>
        <a:buChar char="§"/>
        <a:defRPr sz="1350" kern="1200">
          <a:solidFill>
            <a:schemeClr val="tx1"/>
          </a:solidFill>
          <a:latin typeface="+mn-lt"/>
          <a:ea typeface="+mn-ea"/>
          <a:cs typeface="+mn-cs"/>
        </a:defRPr>
      </a:lvl2pPr>
      <a:lvl3pPr marL="548640" indent="-137160" algn="l" defTabSz="685800" rtl="0" eaLnBrk="1" latinLnBrk="0" hangingPunct="1">
        <a:lnSpc>
          <a:spcPct val="90000"/>
        </a:lnSpc>
        <a:spcBef>
          <a:spcPts val="300"/>
        </a:spcBef>
        <a:spcAft>
          <a:spcPts val="150"/>
        </a:spcAft>
        <a:buClr>
          <a:schemeClr val="accent1">
            <a:lumMod val="75000"/>
          </a:schemeClr>
        </a:buClr>
        <a:buSzPct val="85000"/>
        <a:buFont typeface="Wingdings" pitchFamily="2" charset="2"/>
        <a:buChar char="§"/>
        <a:defRPr sz="1200" kern="1200">
          <a:solidFill>
            <a:schemeClr val="tx1"/>
          </a:solidFill>
          <a:latin typeface="+mn-lt"/>
          <a:ea typeface="+mn-ea"/>
          <a:cs typeface="+mn-cs"/>
        </a:defRPr>
      </a:lvl3pPr>
      <a:lvl4pPr marL="754380" indent="-137160" algn="l" defTabSz="685800" rtl="0" eaLnBrk="1" latinLnBrk="0" hangingPunct="1">
        <a:lnSpc>
          <a:spcPct val="90000"/>
        </a:lnSpc>
        <a:spcBef>
          <a:spcPts val="300"/>
        </a:spcBef>
        <a:spcAft>
          <a:spcPts val="150"/>
        </a:spcAft>
        <a:buClr>
          <a:schemeClr val="accent1">
            <a:lumMod val="75000"/>
          </a:schemeClr>
        </a:buClr>
        <a:buSzPct val="85000"/>
        <a:buFont typeface="Wingdings" pitchFamily="2" charset="2"/>
        <a:buChar char="§"/>
        <a:defRPr sz="1200" kern="1200">
          <a:solidFill>
            <a:schemeClr val="tx1"/>
          </a:solidFill>
          <a:latin typeface="+mn-lt"/>
          <a:ea typeface="+mn-ea"/>
          <a:cs typeface="+mn-cs"/>
        </a:defRPr>
      </a:lvl4pPr>
      <a:lvl5pPr marL="960120" indent="-137160" algn="l" defTabSz="685800" rtl="0" eaLnBrk="1" latinLnBrk="0" hangingPunct="1">
        <a:lnSpc>
          <a:spcPct val="90000"/>
        </a:lnSpc>
        <a:spcBef>
          <a:spcPts val="300"/>
        </a:spcBef>
        <a:spcAft>
          <a:spcPts val="150"/>
        </a:spcAft>
        <a:buClr>
          <a:schemeClr val="accent1">
            <a:lumMod val="75000"/>
          </a:schemeClr>
        </a:buClr>
        <a:buSzPct val="85000"/>
        <a:buFont typeface="Wingdings" pitchFamily="2" charset="2"/>
        <a:buChar char="§"/>
        <a:defRPr sz="1200" kern="1200">
          <a:solidFill>
            <a:schemeClr val="tx1"/>
          </a:solidFill>
          <a:latin typeface="+mn-lt"/>
          <a:ea typeface="+mn-ea"/>
          <a:cs typeface="+mn-cs"/>
        </a:defRPr>
      </a:lvl5pPr>
      <a:lvl6pPr marL="1200000" indent="-171450" algn="l" defTabSz="685800" rtl="0" eaLnBrk="1" latinLnBrk="0" hangingPunct="1">
        <a:lnSpc>
          <a:spcPct val="90000"/>
        </a:lnSpc>
        <a:spcBef>
          <a:spcPts val="300"/>
        </a:spcBef>
        <a:spcAft>
          <a:spcPts val="150"/>
        </a:spcAft>
        <a:buClr>
          <a:schemeClr val="accent1">
            <a:lumMod val="75000"/>
          </a:schemeClr>
        </a:buClr>
        <a:buSzPct val="85000"/>
        <a:buFont typeface="Wingdings" pitchFamily="2" charset="2"/>
        <a:buChar char="§"/>
        <a:defRPr sz="1200" kern="1200">
          <a:solidFill>
            <a:schemeClr val="tx1"/>
          </a:solidFill>
          <a:latin typeface="+mn-lt"/>
          <a:ea typeface="+mn-ea"/>
          <a:cs typeface="+mn-cs"/>
        </a:defRPr>
      </a:lvl6pPr>
      <a:lvl7pPr marL="1425000" indent="-171450" algn="l" defTabSz="685800" rtl="0" eaLnBrk="1" latinLnBrk="0" hangingPunct="1">
        <a:lnSpc>
          <a:spcPct val="90000"/>
        </a:lnSpc>
        <a:spcBef>
          <a:spcPts val="300"/>
        </a:spcBef>
        <a:spcAft>
          <a:spcPts val="150"/>
        </a:spcAft>
        <a:buClr>
          <a:schemeClr val="accent1">
            <a:lumMod val="75000"/>
          </a:schemeClr>
        </a:buClr>
        <a:buSzPct val="85000"/>
        <a:buFont typeface="Wingdings" pitchFamily="2" charset="2"/>
        <a:buChar char="§"/>
        <a:defRPr sz="1200" kern="1200">
          <a:solidFill>
            <a:schemeClr val="tx1"/>
          </a:solidFill>
          <a:latin typeface="+mn-lt"/>
          <a:ea typeface="+mn-ea"/>
          <a:cs typeface="+mn-cs"/>
        </a:defRPr>
      </a:lvl7pPr>
      <a:lvl8pPr marL="1650000" indent="-171450" algn="l" defTabSz="685800" rtl="0" eaLnBrk="1" latinLnBrk="0" hangingPunct="1">
        <a:lnSpc>
          <a:spcPct val="90000"/>
        </a:lnSpc>
        <a:spcBef>
          <a:spcPts val="300"/>
        </a:spcBef>
        <a:spcAft>
          <a:spcPts val="150"/>
        </a:spcAft>
        <a:buClr>
          <a:schemeClr val="accent1">
            <a:lumMod val="75000"/>
          </a:schemeClr>
        </a:buClr>
        <a:buSzPct val="85000"/>
        <a:buFont typeface="Wingdings" pitchFamily="2" charset="2"/>
        <a:buChar char="§"/>
        <a:defRPr sz="1200" kern="1200">
          <a:solidFill>
            <a:schemeClr val="tx1"/>
          </a:solidFill>
          <a:latin typeface="+mn-lt"/>
          <a:ea typeface="+mn-ea"/>
          <a:cs typeface="+mn-cs"/>
        </a:defRPr>
      </a:lvl8pPr>
      <a:lvl9pPr marL="1875000" indent="-171450" algn="l" defTabSz="685800" rtl="0" eaLnBrk="1" latinLnBrk="0" hangingPunct="1">
        <a:lnSpc>
          <a:spcPct val="90000"/>
        </a:lnSpc>
        <a:spcBef>
          <a:spcPts val="300"/>
        </a:spcBef>
        <a:spcAft>
          <a:spcPts val="150"/>
        </a:spcAft>
        <a:buClr>
          <a:schemeClr val="accent1">
            <a:lumMod val="75000"/>
          </a:schemeClr>
        </a:buClr>
        <a:buSzPct val="85000"/>
        <a:buFont typeface="Wingdings" pitchFamily="2" charset="2"/>
        <a:buChar char="§"/>
        <a:defRPr sz="12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microsoft.com/office/2018/10/relationships/comments" Target="../comments/modernComment_10C_0.xml"/><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hyperlink" Target="https://www.umass.edu/honesty/" TargetMode="External"/><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7.xml"/><Relationship Id="rId1" Type="http://schemas.openxmlformats.org/officeDocument/2006/relationships/slideLayout" Target="../slideLayouts/slideLayout14.xml"/><Relationship Id="rId4" Type="http://schemas.microsoft.com/office/2007/relationships/hdphoto" Target="../media/hdphoto3.wdp"/></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microsoft.com/office/2018/10/relationships/comments" Target="../comments/modernComment_12C_6B3E6D87.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12.xml"/><Relationship Id="rId5" Type="http://schemas.openxmlformats.org/officeDocument/2006/relationships/image" Target="../media/image20.png"/><Relationship Id="rId4" Type="http://schemas.openxmlformats.org/officeDocument/2006/relationships/image" Target="../media/image19.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microsoft.com/office/2007/relationships/hdphoto" Target="../media/hdphoto2.wdp"/><Relationship Id="rId5" Type="http://schemas.openxmlformats.org/officeDocument/2006/relationships/image" Target="../media/image4.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9"/>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Module 1</a:t>
            </a:r>
            <a:endParaRPr dirty="0"/>
          </a:p>
        </p:txBody>
      </p:sp>
      <p:sp>
        <p:nvSpPr>
          <p:cNvPr id="81" name="Google Shape;81;p19"/>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Introduction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9"/>
          <p:cNvSpPr txBox="1">
            <a:spLocks noGrp="1"/>
          </p:cNvSpPr>
          <p:nvPr>
            <p:ph type="title"/>
          </p:nvPr>
        </p:nvSpPr>
        <p:spPr>
          <a:xfrm>
            <a:off x="50799" y="0"/>
            <a:ext cx="9042400" cy="112776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Course Components and Grading</a:t>
            </a:r>
            <a:endParaRPr dirty="0"/>
          </a:p>
        </p:txBody>
      </p:sp>
      <p:sp>
        <p:nvSpPr>
          <p:cNvPr id="162" name="Google Shape;162;p29"/>
          <p:cNvSpPr txBox="1">
            <a:spLocks noGrp="1"/>
          </p:cNvSpPr>
          <p:nvPr>
            <p:ph type="body" idx="1"/>
          </p:nvPr>
        </p:nvSpPr>
        <p:spPr>
          <a:xfrm>
            <a:off x="457200" y="1307594"/>
            <a:ext cx="8229600" cy="1547476"/>
          </a:xfrm>
          <a:prstGeom prst="rect">
            <a:avLst/>
          </a:prstGeom>
        </p:spPr>
        <p:txBody>
          <a:bodyPr spcFirstLastPara="1" wrap="square" lIns="91425" tIns="91425" rIns="91425" bIns="91425" anchor="t" anchorCtr="0">
            <a:noAutofit/>
          </a:bodyPr>
          <a:lstStyle/>
          <a:p>
            <a:pPr marL="457200" lvl="0" indent="-368300" rtl="0">
              <a:spcBef>
                <a:spcPts val="0"/>
              </a:spcBef>
              <a:spcAft>
                <a:spcPts val="0"/>
              </a:spcAft>
              <a:buSzPts val="2200"/>
              <a:buChar char="●"/>
            </a:pPr>
            <a:r>
              <a:rPr lang="en-US" sz="2200" dirty="0"/>
              <a:t>Lectures (often interactive)</a:t>
            </a:r>
          </a:p>
          <a:p>
            <a:pPr marL="457200" lvl="0" indent="-368300" rtl="0">
              <a:spcBef>
                <a:spcPts val="0"/>
              </a:spcBef>
              <a:spcAft>
                <a:spcPts val="0"/>
              </a:spcAft>
              <a:buSzPts val="2200"/>
              <a:buChar char="●"/>
            </a:pPr>
            <a:r>
              <a:rPr lang="en" sz="2200" dirty="0"/>
              <a:t>Weekly lab</a:t>
            </a:r>
            <a:r>
              <a:rPr lang="en-US" sz="2200" dirty="0"/>
              <a:t>s including attendance (pass/fail)</a:t>
            </a:r>
            <a:endParaRPr sz="2200" dirty="0"/>
          </a:p>
          <a:p>
            <a:pPr marL="457200" lvl="0" indent="-368300" rtl="0">
              <a:spcBef>
                <a:spcPts val="0"/>
              </a:spcBef>
              <a:spcAft>
                <a:spcPts val="0"/>
              </a:spcAft>
              <a:buSzPts val="2200"/>
              <a:buChar char="●"/>
            </a:pPr>
            <a:r>
              <a:rPr lang="en" sz="2200" dirty="0"/>
              <a:t>Weekly graded homework assignments</a:t>
            </a:r>
            <a:endParaRPr lang="en-US" sz="2200" dirty="0"/>
          </a:p>
          <a:p>
            <a:pPr marL="457200" lvl="0" indent="-368300" rtl="0">
              <a:spcBef>
                <a:spcPts val="0"/>
              </a:spcBef>
              <a:spcAft>
                <a:spcPts val="0"/>
              </a:spcAft>
              <a:buSzPts val="2200"/>
              <a:buChar char="●"/>
            </a:pPr>
            <a:r>
              <a:rPr lang="en" sz="2200" dirty="0"/>
              <a:t>Midterm exam &amp; final exam </a:t>
            </a:r>
            <a:endParaRPr lang="en-US" sz="2200" dirty="0"/>
          </a:p>
        </p:txBody>
      </p:sp>
      <p:graphicFrame>
        <p:nvGraphicFramePr>
          <p:cNvPr id="2" name="Table 1"/>
          <p:cNvGraphicFramePr>
            <a:graphicFrameLocks noGrp="1"/>
          </p:cNvGraphicFramePr>
          <p:nvPr>
            <p:extLst>
              <p:ext uri="{D42A27DB-BD31-4B8C-83A1-F6EECF244321}">
                <p14:modId xmlns:p14="http://schemas.microsoft.com/office/powerpoint/2010/main" val="3350352875"/>
              </p:ext>
            </p:extLst>
          </p:nvPr>
        </p:nvGraphicFramePr>
        <p:xfrm>
          <a:off x="2406519" y="3034904"/>
          <a:ext cx="4330961" cy="1902618"/>
        </p:xfrm>
        <a:graphic>
          <a:graphicData uri="http://schemas.openxmlformats.org/drawingml/2006/table">
            <a:tbl>
              <a:tblPr bandRow="1">
                <a:tableStyleId>{21E4AEA4-8DFA-4A89-87EB-49C32662AFE0}</a:tableStyleId>
              </a:tblPr>
              <a:tblGrid>
                <a:gridCol w="3129692">
                  <a:extLst>
                    <a:ext uri="{9D8B030D-6E8A-4147-A177-3AD203B41FA5}">
                      <a16:colId xmlns:a16="http://schemas.microsoft.com/office/drawing/2014/main" val="20000"/>
                    </a:ext>
                  </a:extLst>
                </a:gridCol>
                <a:gridCol w="1201269">
                  <a:extLst>
                    <a:ext uri="{9D8B030D-6E8A-4147-A177-3AD203B41FA5}">
                      <a16:colId xmlns:a16="http://schemas.microsoft.com/office/drawing/2014/main" val="20001"/>
                    </a:ext>
                  </a:extLst>
                </a:gridCol>
              </a:tblGrid>
              <a:tr h="454893">
                <a:tc>
                  <a:txBody>
                    <a:bodyPr/>
                    <a:lstStyle/>
                    <a:p>
                      <a:pPr marL="0" marR="0" algn="just">
                        <a:spcBef>
                          <a:spcPts val="0"/>
                        </a:spcBef>
                        <a:spcAft>
                          <a:spcPts val="0"/>
                        </a:spcAft>
                        <a:tabLst>
                          <a:tab pos="450215" algn="l"/>
                        </a:tabLst>
                      </a:pPr>
                      <a:r>
                        <a:rPr lang="en-US" sz="2400" dirty="0">
                          <a:effectLst/>
                        </a:rPr>
                        <a:t>Homework </a:t>
                      </a:r>
                      <a:endParaRPr lang="en-US" sz="2400" dirty="0">
                        <a:solidFill>
                          <a:srgbClr val="00000A"/>
                        </a:solidFill>
                        <a:effectLst/>
                        <a:latin typeface="Liberation Serif" charset="0"/>
                        <a:ea typeface="WenQuanYi Micro Hei" charset="0"/>
                        <a:cs typeface="Lohit Hindi" charset="0"/>
                      </a:endParaRPr>
                    </a:p>
                  </a:txBody>
                  <a:tcPr marL="170585" marR="170585" marT="0" marB="0" anchor="ctr"/>
                </a:tc>
                <a:tc>
                  <a:txBody>
                    <a:bodyPr/>
                    <a:lstStyle/>
                    <a:p>
                      <a:pPr marL="0" marR="0" algn="just">
                        <a:spcBef>
                          <a:spcPts val="0"/>
                        </a:spcBef>
                        <a:spcAft>
                          <a:spcPts val="0"/>
                        </a:spcAft>
                        <a:tabLst>
                          <a:tab pos="450215" algn="l"/>
                        </a:tabLst>
                      </a:pPr>
                      <a:r>
                        <a:rPr lang="en-US" sz="2400" dirty="0">
                          <a:effectLst/>
                        </a:rPr>
                        <a:t>35%</a:t>
                      </a:r>
                      <a:endParaRPr lang="en-US" sz="2400" dirty="0">
                        <a:solidFill>
                          <a:srgbClr val="00000A"/>
                        </a:solidFill>
                        <a:effectLst/>
                        <a:latin typeface="Liberation Serif" charset="0"/>
                        <a:ea typeface="WenQuanYi Micro Hei" charset="0"/>
                        <a:cs typeface="Lohit Hindi" charset="0"/>
                      </a:endParaRPr>
                    </a:p>
                  </a:txBody>
                  <a:tcPr marL="170585" marR="170585" marT="0" marB="0" anchor="ctr"/>
                </a:tc>
                <a:extLst>
                  <a:ext uri="{0D108BD9-81ED-4DB2-BD59-A6C34878D82A}">
                    <a16:rowId xmlns:a16="http://schemas.microsoft.com/office/drawing/2014/main" val="10000"/>
                  </a:ext>
                </a:extLst>
              </a:tr>
              <a:tr h="454893">
                <a:tc>
                  <a:txBody>
                    <a:bodyPr/>
                    <a:lstStyle/>
                    <a:p>
                      <a:pPr marL="0" marR="0" algn="just">
                        <a:spcBef>
                          <a:spcPts val="0"/>
                        </a:spcBef>
                        <a:spcAft>
                          <a:spcPts val="0"/>
                        </a:spcAft>
                        <a:tabLst>
                          <a:tab pos="450215" algn="l"/>
                        </a:tabLst>
                      </a:pPr>
                      <a:r>
                        <a:rPr lang="en-US" sz="2400" dirty="0">
                          <a:effectLst/>
                        </a:rPr>
                        <a:t>Labs</a:t>
                      </a:r>
                      <a:endParaRPr lang="en-US" sz="2400" dirty="0">
                        <a:solidFill>
                          <a:srgbClr val="00000A"/>
                        </a:solidFill>
                        <a:effectLst/>
                        <a:latin typeface="Liberation Serif" charset="0"/>
                        <a:ea typeface="WenQuanYi Micro Hei" charset="0"/>
                        <a:cs typeface="Lohit Hindi" charset="0"/>
                      </a:endParaRPr>
                    </a:p>
                  </a:txBody>
                  <a:tcPr marL="170585" marR="170585" marT="0" marB="0" anchor="ctr"/>
                </a:tc>
                <a:tc>
                  <a:txBody>
                    <a:bodyPr/>
                    <a:lstStyle/>
                    <a:p>
                      <a:pPr marL="0" marR="0" algn="just">
                        <a:spcBef>
                          <a:spcPts val="0"/>
                        </a:spcBef>
                        <a:spcAft>
                          <a:spcPts val="0"/>
                        </a:spcAft>
                        <a:tabLst>
                          <a:tab pos="450215" algn="l"/>
                        </a:tabLst>
                      </a:pPr>
                      <a:r>
                        <a:rPr lang="en-US" sz="2400" dirty="0">
                          <a:effectLst/>
                        </a:rPr>
                        <a:t>20%</a:t>
                      </a:r>
                      <a:endParaRPr lang="en-US" sz="2400" dirty="0">
                        <a:solidFill>
                          <a:srgbClr val="00000A"/>
                        </a:solidFill>
                        <a:effectLst/>
                        <a:latin typeface="Liberation Serif" charset="0"/>
                        <a:ea typeface="WenQuanYi Micro Hei" charset="0"/>
                        <a:cs typeface="Lohit Hindi" charset="0"/>
                      </a:endParaRPr>
                    </a:p>
                  </a:txBody>
                  <a:tcPr marL="170585" marR="170585" marT="0" marB="0" anchor="ctr"/>
                </a:tc>
                <a:extLst>
                  <a:ext uri="{0D108BD9-81ED-4DB2-BD59-A6C34878D82A}">
                    <a16:rowId xmlns:a16="http://schemas.microsoft.com/office/drawing/2014/main" val="10001"/>
                  </a:ext>
                </a:extLst>
              </a:tr>
              <a:tr h="537939">
                <a:tc>
                  <a:txBody>
                    <a:bodyPr/>
                    <a:lstStyle/>
                    <a:p>
                      <a:pPr marL="0" marR="0" algn="just">
                        <a:spcBef>
                          <a:spcPts val="0"/>
                        </a:spcBef>
                        <a:spcAft>
                          <a:spcPts val="0"/>
                        </a:spcAft>
                        <a:tabLst>
                          <a:tab pos="450215" algn="l"/>
                        </a:tabLst>
                      </a:pPr>
                      <a:r>
                        <a:rPr lang="en-US" sz="2400" dirty="0">
                          <a:effectLst/>
                        </a:rPr>
                        <a:t>Midterm Exam</a:t>
                      </a:r>
                      <a:endParaRPr lang="en-US" sz="2400" dirty="0">
                        <a:solidFill>
                          <a:srgbClr val="00000A"/>
                        </a:solidFill>
                        <a:effectLst/>
                        <a:latin typeface="Liberation Serif" charset="0"/>
                        <a:ea typeface="WenQuanYi Micro Hei" charset="0"/>
                        <a:cs typeface="Lohit Hindi" charset="0"/>
                      </a:endParaRPr>
                    </a:p>
                  </a:txBody>
                  <a:tcPr marL="170585" marR="170585" marT="0" marB="0" anchor="ctr"/>
                </a:tc>
                <a:tc>
                  <a:txBody>
                    <a:bodyPr/>
                    <a:lstStyle/>
                    <a:p>
                      <a:pPr marL="0" marR="0" algn="just">
                        <a:spcBef>
                          <a:spcPts val="0"/>
                        </a:spcBef>
                        <a:spcAft>
                          <a:spcPts val="0"/>
                        </a:spcAft>
                        <a:tabLst>
                          <a:tab pos="450215" algn="l"/>
                        </a:tabLst>
                      </a:pPr>
                      <a:r>
                        <a:rPr lang="en-US" sz="2400" dirty="0">
                          <a:effectLst/>
                        </a:rPr>
                        <a:t>20%</a:t>
                      </a:r>
                      <a:endParaRPr lang="en-US" sz="2400" dirty="0">
                        <a:solidFill>
                          <a:srgbClr val="00000A"/>
                        </a:solidFill>
                        <a:effectLst/>
                        <a:latin typeface="Liberation Serif" charset="0"/>
                        <a:ea typeface="WenQuanYi Micro Hei" charset="0"/>
                        <a:cs typeface="Lohit Hindi" charset="0"/>
                      </a:endParaRPr>
                    </a:p>
                  </a:txBody>
                  <a:tcPr marL="170585" marR="170585" marT="0" marB="0" anchor="ctr"/>
                </a:tc>
                <a:extLst>
                  <a:ext uri="{0D108BD9-81ED-4DB2-BD59-A6C34878D82A}">
                    <a16:rowId xmlns:a16="http://schemas.microsoft.com/office/drawing/2014/main" val="10002"/>
                  </a:ext>
                </a:extLst>
              </a:tr>
              <a:tr h="454893">
                <a:tc>
                  <a:txBody>
                    <a:bodyPr/>
                    <a:lstStyle/>
                    <a:p>
                      <a:pPr marL="0" marR="0" algn="just">
                        <a:spcBef>
                          <a:spcPts val="0"/>
                        </a:spcBef>
                        <a:spcAft>
                          <a:spcPts val="0"/>
                        </a:spcAft>
                        <a:tabLst>
                          <a:tab pos="450215" algn="l"/>
                        </a:tabLst>
                      </a:pPr>
                      <a:r>
                        <a:rPr lang="en-US" sz="2400" dirty="0">
                          <a:effectLst/>
                        </a:rPr>
                        <a:t>Final Exam</a:t>
                      </a:r>
                      <a:endParaRPr lang="en-US" sz="2400" dirty="0">
                        <a:solidFill>
                          <a:srgbClr val="00000A"/>
                        </a:solidFill>
                        <a:effectLst/>
                        <a:latin typeface="Liberation Serif" charset="0"/>
                        <a:ea typeface="WenQuanYi Micro Hei" charset="0"/>
                        <a:cs typeface="Lohit Hindi" charset="0"/>
                      </a:endParaRPr>
                    </a:p>
                  </a:txBody>
                  <a:tcPr marL="170585" marR="170585" marT="0" marB="0" anchor="ctr"/>
                </a:tc>
                <a:tc>
                  <a:txBody>
                    <a:bodyPr/>
                    <a:lstStyle/>
                    <a:p>
                      <a:pPr marL="0" marR="0" algn="just">
                        <a:spcBef>
                          <a:spcPts val="0"/>
                        </a:spcBef>
                        <a:spcAft>
                          <a:spcPts val="0"/>
                        </a:spcAft>
                        <a:tabLst>
                          <a:tab pos="450215" algn="l"/>
                        </a:tabLst>
                      </a:pPr>
                      <a:r>
                        <a:rPr lang="en-US" sz="2400" dirty="0">
                          <a:effectLst/>
                        </a:rPr>
                        <a:t>25%</a:t>
                      </a:r>
                      <a:endParaRPr lang="en-US" sz="2400" dirty="0">
                        <a:solidFill>
                          <a:srgbClr val="00000A"/>
                        </a:solidFill>
                        <a:effectLst/>
                        <a:latin typeface="Liberation Serif" charset="0"/>
                        <a:ea typeface="WenQuanYi Micro Hei" charset="0"/>
                        <a:cs typeface="Lohit Hindi" charset="0"/>
                      </a:endParaRPr>
                    </a:p>
                  </a:txBody>
                  <a:tcPr marL="170585" marR="170585" marT="0" marB="0" anchor="ctr"/>
                </a:tc>
                <a:extLst>
                  <a:ext uri="{0D108BD9-81ED-4DB2-BD59-A6C34878D82A}">
                    <a16:rowId xmlns:a16="http://schemas.microsoft.com/office/drawing/2014/main" val="10003"/>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9"/>
          <p:cNvSpPr txBox="1">
            <a:spLocks noGrp="1"/>
          </p:cNvSpPr>
          <p:nvPr>
            <p:ph type="title"/>
          </p:nvPr>
        </p:nvSpPr>
        <p:spPr>
          <a:xfrm>
            <a:off x="457200" y="205978"/>
            <a:ext cx="7539318" cy="6759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t>Course Technology</a:t>
            </a:r>
            <a:endParaRPr dirty="0"/>
          </a:p>
        </p:txBody>
      </p:sp>
      <p:sp>
        <p:nvSpPr>
          <p:cNvPr id="162" name="Google Shape;162;p29"/>
          <p:cNvSpPr txBox="1">
            <a:spLocks noGrp="1"/>
          </p:cNvSpPr>
          <p:nvPr>
            <p:ph type="body" idx="1"/>
          </p:nvPr>
        </p:nvSpPr>
        <p:spPr>
          <a:xfrm>
            <a:off x="457200" y="971549"/>
            <a:ext cx="8229600" cy="3774621"/>
          </a:xfrm>
          <a:prstGeom prst="rect">
            <a:avLst/>
          </a:prstGeom>
        </p:spPr>
        <p:txBody>
          <a:bodyPr spcFirstLastPara="1" wrap="square" lIns="91425" tIns="91425" rIns="91425" bIns="91425" anchor="t" anchorCtr="0">
            <a:noAutofit/>
          </a:bodyPr>
          <a:lstStyle/>
          <a:p>
            <a:pPr marL="457200" lvl="0" indent="-368300" rtl="0">
              <a:spcBef>
                <a:spcPts val="0"/>
              </a:spcBef>
              <a:spcAft>
                <a:spcPts val="0"/>
              </a:spcAft>
              <a:buSzPts val="2200"/>
              <a:buChar char="●"/>
            </a:pPr>
            <a:r>
              <a:rPr lang="en-US" sz="2200" b="1" dirty="0"/>
              <a:t>Moodle: </a:t>
            </a:r>
            <a:r>
              <a:rPr lang="en-US" sz="2200" dirty="0"/>
              <a:t>Online gradebook</a:t>
            </a:r>
          </a:p>
          <a:p>
            <a:pPr marL="88900" lvl="0" indent="0" rtl="0">
              <a:spcBef>
                <a:spcPts val="0"/>
              </a:spcBef>
              <a:spcAft>
                <a:spcPts val="0"/>
              </a:spcAft>
              <a:buSzPts val="2200"/>
              <a:buNone/>
            </a:pPr>
            <a:endParaRPr lang="en-US" sz="2200" dirty="0"/>
          </a:p>
          <a:p>
            <a:pPr marL="457200" lvl="0" indent="-368300" rtl="0">
              <a:spcBef>
                <a:spcPts val="0"/>
              </a:spcBef>
              <a:spcAft>
                <a:spcPts val="0"/>
              </a:spcAft>
              <a:buSzPts val="2200"/>
              <a:buChar char="●"/>
            </a:pPr>
            <a:r>
              <a:rPr lang="en-US" sz="2200" b="1" dirty="0" err="1"/>
              <a:t>Github.io</a:t>
            </a:r>
            <a:r>
              <a:rPr lang="en-US" sz="2200" b="1" dirty="0"/>
              <a:t>: </a:t>
            </a:r>
            <a:r>
              <a:rPr lang="en-US" sz="2200" dirty="0"/>
              <a:t>Course website (lecture slides, demos, assignments, labs, syllabus, etc.)</a:t>
            </a:r>
          </a:p>
          <a:p>
            <a:pPr marL="457200" lvl="0" indent="-368300" rtl="0">
              <a:spcBef>
                <a:spcPts val="0"/>
              </a:spcBef>
              <a:spcAft>
                <a:spcPts val="0"/>
              </a:spcAft>
              <a:buSzPts val="2200"/>
              <a:buChar char="●"/>
            </a:pPr>
            <a:endParaRPr lang="en-US" sz="2200" dirty="0"/>
          </a:p>
          <a:p>
            <a:pPr marL="457200" lvl="0" indent="-368300" rtl="0">
              <a:spcBef>
                <a:spcPts val="0"/>
              </a:spcBef>
              <a:spcAft>
                <a:spcPts val="0"/>
              </a:spcAft>
              <a:buSzPts val="2200"/>
              <a:buChar char="●"/>
            </a:pPr>
            <a:r>
              <a:rPr lang="en-US" sz="2200" b="1" dirty="0" err="1"/>
              <a:t>DataHub</a:t>
            </a:r>
            <a:r>
              <a:rPr lang="en-US" sz="2200" b="1" dirty="0"/>
              <a:t>: </a:t>
            </a:r>
            <a:r>
              <a:rPr lang="en-US" sz="2200" dirty="0"/>
              <a:t>Web-based Python compute environment for completing labs and homework assignments. </a:t>
            </a:r>
          </a:p>
          <a:p>
            <a:pPr marL="457200" lvl="0" indent="-368300" rtl="0">
              <a:spcBef>
                <a:spcPts val="0"/>
              </a:spcBef>
              <a:spcAft>
                <a:spcPts val="0"/>
              </a:spcAft>
              <a:buSzPts val="2200"/>
              <a:buChar char="●"/>
            </a:pPr>
            <a:endParaRPr lang="en-US" sz="2200" dirty="0"/>
          </a:p>
          <a:p>
            <a:pPr marL="457200" lvl="0" indent="-368300" rtl="0">
              <a:spcBef>
                <a:spcPts val="0"/>
              </a:spcBef>
              <a:spcAft>
                <a:spcPts val="0"/>
              </a:spcAft>
              <a:buSzPts val="2200"/>
              <a:buChar char="●"/>
            </a:pPr>
            <a:r>
              <a:rPr lang="en-US" sz="2200" b="1" dirty="0" err="1"/>
              <a:t>Gradescope</a:t>
            </a:r>
            <a:r>
              <a:rPr lang="en-US" sz="2200" dirty="0"/>
              <a:t>: Assignments, labs, and exams submission system</a:t>
            </a:r>
            <a:br>
              <a:rPr lang="en-US" sz="2200" dirty="0"/>
            </a:br>
            <a:endParaRPr lang="en-US" sz="2200" dirty="0"/>
          </a:p>
          <a:p>
            <a:pPr marL="457200" lvl="0" indent="-368300" rtl="0">
              <a:spcBef>
                <a:spcPts val="0"/>
              </a:spcBef>
              <a:spcAft>
                <a:spcPts val="0"/>
              </a:spcAft>
              <a:buSzPts val="2200"/>
              <a:buChar char="●"/>
            </a:pPr>
            <a:r>
              <a:rPr lang="en-US" sz="2200" b="1" dirty="0"/>
              <a:t>Links to all resource can be found on Moodle.</a:t>
            </a:r>
          </a:p>
          <a:p>
            <a:pPr marL="457200" lvl="0" indent="-368300" rtl="0">
              <a:spcBef>
                <a:spcPts val="0"/>
              </a:spcBef>
              <a:spcAft>
                <a:spcPts val="0"/>
              </a:spcAft>
              <a:buSzPts val="2200"/>
              <a:buChar char="●"/>
            </a:pPr>
            <a:endParaRPr lang="en-US" sz="2200" dirty="0"/>
          </a:p>
          <a:p>
            <a:pPr marL="457200" lvl="0" indent="-368300" rtl="0">
              <a:spcBef>
                <a:spcPts val="0"/>
              </a:spcBef>
              <a:spcAft>
                <a:spcPts val="0"/>
              </a:spcAft>
              <a:buSzPts val="2200"/>
              <a:buChar char="●"/>
            </a:pPr>
            <a:endParaRPr lang="en-US" sz="2200" dirty="0"/>
          </a:p>
        </p:txBody>
      </p:sp>
    </p:spTree>
    <p:extLst>
      <p:ext uri="{BB962C8B-B14F-4D97-AF65-F5344CB8AC3E}">
        <p14:creationId xmlns:p14="http://schemas.microsoft.com/office/powerpoint/2010/main" val="707454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31"/>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Course Policies</a:t>
            </a:r>
            <a:endParaRPr dirty="0"/>
          </a:p>
        </p:txBody>
      </p:sp>
      <p:sp>
        <p:nvSpPr>
          <p:cNvPr id="174" name="Google Shape;174;p31"/>
          <p:cNvSpPr txBox="1">
            <a:spLocks noGrp="1"/>
          </p:cNvSpPr>
          <p:nvPr>
            <p:ph type="body" idx="1"/>
          </p:nvPr>
        </p:nvSpPr>
        <p:spPr>
          <a:xfrm>
            <a:off x="457200" y="1219125"/>
            <a:ext cx="8524240" cy="3352876"/>
          </a:xfrm>
          <a:prstGeom prst="rect">
            <a:avLst/>
          </a:prstGeom>
        </p:spPr>
        <p:txBody>
          <a:bodyPr spcFirstLastPara="1" wrap="square" lIns="91425" tIns="91425" rIns="91425" bIns="91425" anchor="t" anchorCtr="0">
            <a:noAutofit/>
          </a:bodyPr>
          <a:lstStyle/>
          <a:p>
            <a:pPr marL="342900" indent="-342900">
              <a:lnSpc>
                <a:spcPct val="200000"/>
              </a:lnSpc>
              <a:spcBef>
                <a:spcPts val="0"/>
              </a:spcBef>
            </a:pPr>
            <a:r>
              <a:rPr lang="en-US" dirty="0"/>
              <a:t>Late Homework</a:t>
            </a:r>
          </a:p>
          <a:p>
            <a:pPr marL="342900" indent="-342900">
              <a:lnSpc>
                <a:spcPct val="200000"/>
              </a:lnSpc>
              <a:spcBef>
                <a:spcPts val="0"/>
              </a:spcBef>
            </a:pPr>
            <a:r>
              <a:rPr lang="en-US" dirty="0"/>
              <a:t>Re-grades</a:t>
            </a:r>
          </a:p>
          <a:p>
            <a:pPr marL="342900" indent="-342900">
              <a:lnSpc>
                <a:spcPct val="200000"/>
              </a:lnSpc>
              <a:spcBef>
                <a:spcPts val="0"/>
              </a:spcBef>
            </a:pPr>
            <a:r>
              <a:rPr lang="en-US" dirty="0"/>
              <a:t>Academic Honesty</a:t>
            </a:r>
          </a:p>
          <a:p>
            <a:pPr marL="342900" indent="-342900">
              <a:lnSpc>
                <a:spcPct val="200000"/>
              </a:lnSpc>
              <a:spcBef>
                <a:spcPts val="0"/>
              </a:spcBef>
            </a:pPr>
            <a:r>
              <a:rPr lang="en-US" sz="2200" u="sng" dirty="0">
                <a:solidFill>
                  <a:srgbClr val="0070C0"/>
                </a:solidFill>
              </a:rPr>
              <a:t>https://</a:t>
            </a:r>
            <a:r>
              <a:rPr lang="en-US" sz="2200" u="sng" dirty="0" err="1">
                <a:solidFill>
                  <a:srgbClr val="0070C0"/>
                </a:solidFill>
              </a:rPr>
              <a:t>umass</a:t>
            </a:r>
            <a:r>
              <a:rPr lang="en-US" sz="2200" u="sng" dirty="0">
                <a:solidFill>
                  <a:srgbClr val="0070C0"/>
                </a:solidFill>
              </a:rPr>
              <a:t>-data-</a:t>
            </a:r>
            <a:r>
              <a:rPr lang="en-US" sz="2200" u="sng" dirty="0" err="1">
                <a:solidFill>
                  <a:srgbClr val="0070C0"/>
                </a:solidFill>
              </a:rPr>
              <a:t>science.github.io</a:t>
            </a:r>
            <a:r>
              <a:rPr lang="en-US" sz="2200" u="sng" dirty="0">
                <a:solidFill>
                  <a:srgbClr val="0070C0"/>
                </a:solidFill>
              </a:rPr>
              <a:t>/190fwebsite/policies/</a:t>
            </a:r>
            <a:endParaRPr lang="en-US" sz="2200" dirty="0">
              <a:solidFill>
                <a:srgbClr val="0070C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80" name="Google Shape;180;p32"/>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Collaboration</a:t>
            </a:r>
            <a:r>
              <a:rPr lang="en-US" dirty="0"/>
              <a:t> Policy</a:t>
            </a:r>
            <a:endParaRPr dirty="0"/>
          </a:p>
        </p:txBody>
      </p:sp>
      <p:sp>
        <p:nvSpPr>
          <p:cNvPr id="179" name="Google Shape;179;p32"/>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rtl="0">
              <a:spcBef>
                <a:spcPts val="480"/>
              </a:spcBef>
              <a:spcAft>
                <a:spcPts val="0"/>
              </a:spcAft>
              <a:buNone/>
            </a:pPr>
            <a:r>
              <a:rPr lang="en" dirty="0"/>
              <a:t>Asking questions is highly encouraged</a:t>
            </a:r>
            <a:endParaRPr dirty="0"/>
          </a:p>
          <a:p>
            <a:pPr marL="457200" lvl="0" indent="-355600" rtl="0">
              <a:spcBef>
                <a:spcPts val="480"/>
              </a:spcBef>
              <a:spcAft>
                <a:spcPts val="0"/>
              </a:spcAft>
              <a:buSzPts val="2000"/>
              <a:buChar char="●"/>
            </a:pPr>
            <a:r>
              <a:rPr lang="en-US" sz="2000" dirty="0"/>
              <a:t>You can </a:t>
            </a:r>
            <a:r>
              <a:rPr lang="en" sz="2000" dirty="0"/>
              <a:t>discuss </a:t>
            </a:r>
            <a:r>
              <a:rPr lang="en-US" sz="2000" dirty="0"/>
              <a:t>homework and lab </a:t>
            </a:r>
            <a:r>
              <a:rPr lang="en" sz="2000" dirty="0"/>
              <a:t>questions with each</a:t>
            </a:r>
            <a:r>
              <a:rPr lang="en-US" sz="2000" dirty="0"/>
              <a:t> other</a:t>
            </a:r>
            <a:endParaRPr sz="2000" dirty="0"/>
          </a:p>
          <a:p>
            <a:pPr marL="457200" lvl="0" indent="-355600" rtl="0">
              <a:spcBef>
                <a:spcPts val="0"/>
              </a:spcBef>
              <a:spcAft>
                <a:spcPts val="0"/>
              </a:spcAft>
              <a:buSzPts val="2000"/>
              <a:buChar char="●"/>
            </a:pPr>
            <a:r>
              <a:rPr lang="en-US" sz="2000" dirty="0"/>
              <a:t>Do not take notes or pictures out of discussions</a:t>
            </a:r>
          </a:p>
          <a:p>
            <a:pPr marL="457200" lvl="0" indent="-355600" rtl="0">
              <a:spcBef>
                <a:spcPts val="0"/>
              </a:spcBef>
              <a:spcAft>
                <a:spcPts val="0"/>
              </a:spcAft>
              <a:buSzPts val="2000"/>
              <a:buChar char="●"/>
            </a:pPr>
            <a:r>
              <a:rPr lang="en-US" sz="2000" dirty="0"/>
              <a:t>The work you turn in must be your own</a:t>
            </a:r>
            <a:br>
              <a:rPr lang="en-US" sz="2000" dirty="0"/>
            </a:br>
            <a:endParaRPr lang="en-US" sz="2000" dirty="0"/>
          </a:p>
          <a:p>
            <a:pPr marL="0" lvl="0" indent="0" rtl="0">
              <a:spcBef>
                <a:spcPts val="480"/>
              </a:spcBef>
              <a:spcAft>
                <a:spcPts val="0"/>
              </a:spcAft>
              <a:buNone/>
            </a:pPr>
            <a:r>
              <a:rPr lang="en" dirty="0"/>
              <a:t>The Limits of collaboration</a:t>
            </a:r>
            <a:endParaRPr dirty="0"/>
          </a:p>
          <a:p>
            <a:pPr marL="457200" lvl="0" indent="-355600" rtl="0">
              <a:spcBef>
                <a:spcPts val="480"/>
              </a:spcBef>
              <a:spcAft>
                <a:spcPts val="0"/>
              </a:spcAft>
              <a:buSzPts val="2000"/>
              <a:buChar char="●"/>
            </a:pPr>
            <a:r>
              <a:rPr lang="en" sz="2000" dirty="0"/>
              <a:t>Don't share solution</a:t>
            </a:r>
            <a:r>
              <a:rPr lang="en-US" sz="2000" dirty="0"/>
              <a:t> material of any type </a:t>
            </a:r>
            <a:r>
              <a:rPr lang="en" sz="2000" dirty="0"/>
              <a:t>with each other </a:t>
            </a:r>
            <a:endParaRPr lang="en-US" sz="2000" dirty="0"/>
          </a:p>
          <a:p>
            <a:pPr lvl="0" indent="-355600">
              <a:buSzPts val="2000"/>
            </a:pPr>
            <a:r>
              <a:rPr lang="en" sz="2000" dirty="0"/>
              <a:t>Copying solutions </a:t>
            </a:r>
            <a:r>
              <a:rPr lang="en-US" sz="2000" dirty="0"/>
              <a:t>from any source </a:t>
            </a:r>
            <a:r>
              <a:rPr lang="en" sz="2000" dirty="0"/>
              <a:t>will </a:t>
            </a:r>
            <a:r>
              <a:rPr lang="en-US" sz="2000" dirty="0"/>
              <a:t>be dealt with under UMass’ Academic Honesty procedures: </a:t>
            </a:r>
            <a:r>
              <a:rPr lang="en-US" sz="2000" dirty="0">
                <a:solidFill>
                  <a:srgbClr val="0070C0"/>
                </a:solidFill>
                <a:hlinkClick r:id="rId3">
                  <a:extLst>
                    <a:ext uri="{A12FA001-AC4F-418D-AE19-62706E023703}">
                      <ahyp:hlinkClr xmlns:ahyp="http://schemas.microsoft.com/office/drawing/2018/hyperlinkcolor" val="tx"/>
                    </a:ext>
                  </a:extLst>
                </a:hlinkClick>
              </a:rPr>
              <a:t>https://www.umass.edu/honesty/</a:t>
            </a:r>
            <a:endParaRPr lang="en-US" sz="2000" dirty="0">
              <a:solidFill>
                <a:srgbClr val="0070C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7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7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30"/>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Getting Help</a:t>
            </a:r>
            <a:endParaRPr/>
          </a:p>
        </p:txBody>
      </p:sp>
      <p:sp>
        <p:nvSpPr>
          <p:cNvPr id="168" name="Google Shape;168;p30"/>
          <p:cNvSpPr txBox="1">
            <a:spLocks noGrp="1"/>
          </p:cNvSpPr>
          <p:nvPr>
            <p:ph type="body" idx="1"/>
          </p:nvPr>
        </p:nvSpPr>
        <p:spPr>
          <a:xfrm>
            <a:off x="457200" y="971550"/>
            <a:ext cx="8229600" cy="3835200"/>
          </a:xfrm>
          <a:prstGeom prst="rect">
            <a:avLst/>
          </a:prstGeom>
        </p:spPr>
        <p:txBody>
          <a:bodyPr spcFirstLastPara="1" wrap="square" lIns="91425" tIns="91425" rIns="91425" bIns="91425" anchor="t" anchorCtr="0">
            <a:noAutofit/>
          </a:bodyPr>
          <a:lstStyle/>
          <a:p>
            <a:pPr marL="457200" lvl="0" indent="-368300" rtl="0">
              <a:spcBef>
                <a:spcPts val="480"/>
              </a:spcBef>
              <a:spcAft>
                <a:spcPts val="0"/>
              </a:spcAft>
              <a:buSzPts val="2200"/>
              <a:buChar char="●"/>
            </a:pPr>
            <a:r>
              <a:rPr lang="en-US" sz="2200" dirty="0"/>
              <a:t>The course staff are here to help you be successful in the course! </a:t>
            </a:r>
          </a:p>
          <a:p>
            <a:pPr marL="457200" lvl="0" indent="-368300" rtl="0">
              <a:spcBef>
                <a:spcPts val="480"/>
              </a:spcBef>
              <a:spcAft>
                <a:spcPts val="0"/>
              </a:spcAft>
              <a:buSzPts val="2200"/>
              <a:buChar char="●"/>
            </a:pPr>
            <a:endParaRPr lang="en-US" sz="2200" dirty="0"/>
          </a:p>
          <a:p>
            <a:pPr marL="457200" lvl="0" indent="-368300" rtl="0">
              <a:spcBef>
                <a:spcPts val="480"/>
              </a:spcBef>
              <a:spcAft>
                <a:spcPts val="0"/>
              </a:spcAft>
              <a:buSzPts val="2200"/>
              <a:buChar char="●"/>
            </a:pPr>
            <a:r>
              <a:rPr lang="en-US" sz="2200" dirty="0"/>
              <a:t>When you need help come to office hours.</a:t>
            </a:r>
          </a:p>
          <a:p>
            <a:pPr marL="457200" lvl="0" indent="-368300" rtl="0">
              <a:spcBef>
                <a:spcPts val="480"/>
              </a:spcBef>
              <a:spcAft>
                <a:spcPts val="0"/>
              </a:spcAft>
              <a:buSzPts val="2200"/>
              <a:buChar char="●"/>
            </a:pPr>
            <a:endParaRPr lang="en-US" sz="2200" dirty="0"/>
          </a:p>
          <a:p>
            <a:pPr marL="457200" lvl="0" indent="-368300" rtl="0">
              <a:spcBef>
                <a:spcPts val="480"/>
              </a:spcBef>
              <a:spcAft>
                <a:spcPts val="0"/>
              </a:spcAft>
              <a:buSzPts val="2200"/>
              <a:buChar char="●"/>
            </a:pPr>
            <a:r>
              <a:rPr lang="en-US" sz="2200" dirty="0"/>
              <a:t>The lab sessions are also a good time to ask questions and get help.</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33"/>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ON USING DATAHUB</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err="1"/>
              <a:t>Datahub</a:t>
            </a:r>
            <a:endParaRPr lang="en-US" dirty="0"/>
          </a:p>
        </p:txBody>
      </p:sp>
      <p:sp>
        <p:nvSpPr>
          <p:cNvPr id="4" name="Text Placeholder 3"/>
          <p:cNvSpPr>
            <a:spLocks noGrp="1"/>
          </p:cNvSpPr>
          <p:nvPr>
            <p:ph type="body" idx="1"/>
          </p:nvPr>
        </p:nvSpPr>
        <p:spPr/>
        <p:txBody>
          <a:bodyPr>
            <a:normAutofit lnSpcReduction="10000"/>
          </a:bodyPr>
          <a:lstStyle/>
          <a:p>
            <a:r>
              <a:rPr lang="en-US" dirty="0"/>
              <a:t>If you have an @</a:t>
            </a:r>
            <a:r>
              <a:rPr lang="en-US" dirty="0" err="1"/>
              <a:t>umass.edu</a:t>
            </a:r>
            <a:r>
              <a:rPr lang="en-US" dirty="0"/>
              <a:t> email address, you should now be able to access the course’s data hub.</a:t>
            </a:r>
            <a:br>
              <a:rPr lang="en-US" dirty="0"/>
            </a:br>
            <a:endParaRPr lang="en-US" dirty="0"/>
          </a:p>
          <a:p>
            <a:r>
              <a:rPr lang="en-US" dirty="0" err="1"/>
              <a:t>Datahub</a:t>
            </a:r>
            <a:r>
              <a:rPr lang="en-US" dirty="0"/>
              <a:t> uses UMass Google Apps authentication. Use your @</a:t>
            </a:r>
            <a:r>
              <a:rPr lang="en-US" dirty="0" err="1"/>
              <a:t>umass.edu</a:t>
            </a:r>
            <a:r>
              <a:rPr lang="en-US" dirty="0"/>
              <a:t> email address and Spire password to log in. It takes a minute to start up.</a:t>
            </a:r>
            <a:br>
              <a:rPr lang="en-US" dirty="0"/>
            </a:br>
            <a:endParaRPr lang="en-US" dirty="0"/>
          </a:p>
          <a:p>
            <a:r>
              <a:rPr lang="en-US" dirty="0"/>
              <a:t>When you’re done working with the </a:t>
            </a:r>
            <a:r>
              <a:rPr lang="en-US" dirty="0" err="1"/>
              <a:t>Datahub</a:t>
            </a:r>
            <a:r>
              <a:rPr lang="en-US" dirty="0"/>
              <a:t>, make sure to shut your </a:t>
            </a:r>
            <a:r>
              <a:rPr lang="en-US" dirty="0" err="1"/>
              <a:t>datahub</a:t>
            </a:r>
            <a:r>
              <a:rPr lang="en-US" dirty="0"/>
              <a:t> server down and then log out.   </a:t>
            </a:r>
          </a:p>
        </p:txBody>
      </p:sp>
    </p:spTree>
    <p:extLst>
      <p:ext uri="{BB962C8B-B14F-4D97-AF65-F5344CB8AC3E}">
        <p14:creationId xmlns:p14="http://schemas.microsoft.com/office/powerpoint/2010/main" val="3355370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3040" y="205978"/>
            <a:ext cx="8798560" cy="675900"/>
          </a:xfrm>
        </p:spPr>
        <p:txBody>
          <a:bodyPr>
            <a:normAutofit fontScale="90000"/>
          </a:bodyPr>
          <a:lstStyle/>
          <a:p>
            <a:r>
              <a:rPr lang="en-US" dirty="0"/>
              <a:t>Stopping Your Data Hub</a:t>
            </a:r>
          </a:p>
        </p:txBody>
      </p:sp>
      <p:pic>
        <p:nvPicPr>
          <p:cNvPr id="5" name="Picture 4"/>
          <p:cNvPicPr>
            <a:picLocks noChangeAspect="1"/>
          </p:cNvPicPr>
          <p:nvPr/>
        </p:nvPicPr>
        <p:blipFill rotWithShape="1">
          <a:blip r:embed="rId2"/>
          <a:srcRect l="5309" t="5054" r="5489" b="10817"/>
          <a:stretch/>
        </p:blipFill>
        <p:spPr>
          <a:xfrm>
            <a:off x="577849" y="881877"/>
            <a:ext cx="6604000" cy="4055645"/>
          </a:xfrm>
          <a:prstGeom prst="rect">
            <a:avLst/>
          </a:prstGeom>
        </p:spPr>
      </p:pic>
      <p:sp>
        <p:nvSpPr>
          <p:cNvPr id="6" name="Right Arrow 5"/>
          <p:cNvSpPr/>
          <p:nvPr/>
        </p:nvSpPr>
        <p:spPr>
          <a:xfrm rot="8516822">
            <a:off x="6508915" y="954405"/>
            <a:ext cx="928687" cy="7390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1214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1120" y="84058"/>
            <a:ext cx="7091680" cy="675900"/>
          </a:xfrm>
        </p:spPr>
        <p:txBody>
          <a:bodyPr>
            <a:normAutofit fontScale="90000"/>
          </a:bodyPr>
          <a:lstStyle/>
          <a:p>
            <a:r>
              <a:rPr lang="en-US" dirty="0"/>
              <a:t>Stopping Your Data Hub</a:t>
            </a:r>
          </a:p>
        </p:txBody>
      </p:sp>
      <p:pic>
        <p:nvPicPr>
          <p:cNvPr id="2" name="Picture 1"/>
          <p:cNvPicPr>
            <a:picLocks noChangeAspect="1"/>
          </p:cNvPicPr>
          <p:nvPr/>
        </p:nvPicPr>
        <p:blipFill rotWithShape="1">
          <a:blip r:embed="rId2"/>
          <a:srcRect l="5107" t="4780" r="4859" b="11467"/>
          <a:stretch/>
        </p:blipFill>
        <p:spPr>
          <a:xfrm>
            <a:off x="254000" y="704898"/>
            <a:ext cx="7214538" cy="4307840"/>
          </a:xfrm>
          <a:prstGeom prst="rect">
            <a:avLst/>
          </a:prstGeom>
        </p:spPr>
      </p:pic>
      <p:sp>
        <p:nvSpPr>
          <p:cNvPr id="7" name="Right Arrow 6"/>
          <p:cNvSpPr/>
          <p:nvPr/>
        </p:nvSpPr>
        <p:spPr>
          <a:xfrm rot="8516822">
            <a:off x="5567513" y="2406332"/>
            <a:ext cx="928687" cy="7390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24076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42240" y="143303"/>
            <a:ext cx="7934960" cy="675900"/>
          </a:xfrm>
        </p:spPr>
        <p:txBody>
          <a:bodyPr>
            <a:normAutofit fontScale="90000"/>
          </a:bodyPr>
          <a:lstStyle/>
          <a:p>
            <a:r>
              <a:rPr lang="en-US" dirty="0"/>
              <a:t>Stopping Your Data Hub</a:t>
            </a:r>
          </a:p>
        </p:txBody>
      </p:sp>
      <p:pic>
        <p:nvPicPr>
          <p:cNvPr id="4" name="Picture 3"/>
          <p:cNvPicPr>
            <a:picLocks noChangeAspect="1"/>
          </p:cNvPicPr>
          <p:nvPr/>
        </p:nvPicPr>
        <p:blipFill rotWithShape="1">
          <a:blip r:embed="rId2"/>
          <a:srcRect l="4669" t="4780" r="5169" b="17146"/>
          <a:stretch/>
        </p:blipFill>
        <p:spPr>
          <a:xfrm>
            <a:off x="365760" y="921782"/>
            <a:ext cx="7122160" cy="4015740"/>
          </a:xfrm>
          <a:prstGeom prst="rect">
            <a:avLst/>
          </a:prstGeom>
        </p:spPr>
      </p:pic>
      <p:sp>
        <p:nvSpPr>
          <p:cNvPr id="6" name="Right Arrow 5"/>
          <p:cNvSpPr/>
          <p:nvPr/>
        </p:nvSpPr>
        <p:spPr>
          <a:xfrm rot="8516822">
            <a:off x="3371055" y="1427478"/>
            <a:ext cx="928687" cy="7390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85085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8" name="Google Shape;88;p20"/>
          <p:cNvSpPr txBox="1">
            <a:spLocks noGrp="1"/>
          </p:cNvSpPr>
          <p:nvPr>
            <p:ph type="title"/>
          </p:nvPr>
        </p:nvSpPr>
        <p:spPr>
          <a:xfrm>
            <a:off x="457199" y="428940"/>
            <a:ext cx="8395487" cy="1338900"/>
          </a:xfrm>
          <a:prstGeom prst="rect">
            <a:avLst/>
          </a:prstGeom>
        </p:spPr>
        <p:txBody>
          <a:bodyPr spcFirstLastPara="1" wrap="square" lIns="91425" tIns="91425" rIns="91425" bIns="91425" anchor="b" anchorCtr="0">
            <a:noAutofit/>
          </a:bodyPr>
          <a:lstStyle/>
          <a:p>
            <a:pPr marL="0" lvl="0" indent="0" algn="ctr">
              <a:spcBef>
                <a:spcPts val="0"/>
              </a:spcBef>
              <a:spcAft>
                <a:spcPts val="0"/>
              </a:spcAft>
              <a:buNone/>
            </a:pPr>
            <a:br>
              <a:rPr lang="en" dirty="0">
                <a:latin typeface="+mn-lt"/>
              </a:rPr>
            </a:br>
            <a:r>
              <a:rPr lang="en-US" dirty="0">
                <a:latin typeface="+mn-lt"/>
              </a:rPr>
              <a:t>CS108 - Foundations of Data Science – F22</a:t>
            </a:r>
            <a:endParaRPr dirty="0">
              <a:latin typeface="+mn-lt"/>
            </a:endParaRPr>
          </a:p>
        </p:txBody>
      </p:sp>
      <p:sp>
        <p:nvSpPr>
          <p:cNvPr id="87" name="Google Shape;87;p20"/>
          <p:cNvSpPr txBox="1">
            <a:spLocks noGrp="1"/>
          </p:cNvSpPr>
          <p:nvPr>
            <p:ph type="body" idx="1"/>
          </p:nvPr>
        </p:nvSpPr>
        <p:spPr>
          <a:xfrm>
            <a:off x="1016000" y="2237024"/>
            <a:ext cx="7589520" cy="2284175"/>
          </a:xfrm>
          <a:prstGeom prst="rect">
            <a:avLst/>
          </a:prstGeom>
        </p:spPr>
        <p:txBody>
          <a:bodyPr spcFirstLastPara="1" wrap="square" lIns="91425" tIns="91425" rIns="91425" bIns="91425" anchor="t" anchorCtr="0">
            <a:noAutofit/>
          </a:bodyPr>
          <a:lstStyle/>
          <a:p>
            <a:pPr marL="76200" lvl="0" indent="0" algn="ctr" rtl="0">
              <a:spcBef>
                <a:spcPts val="480"/>
              </a:spcBef>
              <a:spcAft>
                <a:spcPts val="0"/>
              </a:spcAft>
              <a:buSzPts val="2400"/>
              <a:buNone/>
            </a:pPr>
            <a:r>
              <a:rPr lang="en-US" dirty="0"/>
              <a:t>Venue: CS 140</a:t>
            </a:r>
          </a:p>
          <a:p>
            <a:pPr marL="76200" lvl="0" indent="0" algn="ctr" rtl="0">
              <a:spcBef>
                <a:spcPts val="480"/>
              </a:spcBef>
              <a:spcAft>
                <a:spcPts val="0"/>
              </a:spcAft>
              <a:buSzPts val="2400"/>
              <a:buNone/>
            </a:pPr>
            <a:r>
              <a:rPr lang="en-US" dirty="0"/>
              <a:t>Lectures: </a:t>
            </a:r>
            <a:r>
              <a:rPr lang="en-US" dirty="0" err="1"/>
              <a:t>TuTh</a:t>
            </a:r>
            <a:r>
              <a:rPr lang="en-US" dirty="0"/>
              <a:t> 8:30am – 9:45am</a:t>
            </a:r>
          </a:p>
          <a:p>
            <a:pPr marL="76200" lvl="0" indent="0" algn="ctr" rtl="0">
              <a:spcBef>
                <a:spcPts val="480"/>
              </a:spcBef>
              <a:spcAft>
                <a:spcPts val="0"/>
              </a:spcAft>
              <a:buSzPts val="2400"/>
              <a:buNone/>
            </a:pPr>
            <a:r>
              <a:rPr lang="en-US" dirty="0"/>
              <a:t>Labs: 9:05am -9:55am Fri</a:t>
            </a:r>
          </a:p>
          <a:p>
            <a:pPr marL="76200" lvl="0" indent="0" algn="ctr" rtl="0">
              <a:spcBef>
                <a:spcPts val="480"/>
              </a:spcBef>
              <a:spcAft>
                <a:spcPts val="0"/>
              </a:spcAft>
              <a:buSzPts val="2400"/>
              <a:buNone/>
            </a:pPr>
            <a:r>
              <a:rPr lang="en-US" dirty="0"/>
              <a:t>Instructor: Purity Mugambi</a:t>
            </a:r>
          </a:p>
          <a:p>
            <a:pPr marL="76200" lvl="0" indent="0" algn="ctr" rtl="0">
              <a:spcBef>
                <a:spcPts val="480"/>
              </a:spcBef>
              <a:spcAft>
                <a:spcPts val="0"/>
              </a:spcAft>
              <a:buSzPts val="2400"/>
              <a:buNone/>
            </a:pPr>
            <a:r>
              <a:rPr lang="en-US" dirty="0"/>
              <a:t>TA: Virginia Partridge</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21920" y="205978"/>
            <a:ext cx="7040880" cy="675900"/>
          </a:xfrm>
        </p:spPr>
        <p:txBody>
          <a:bodyPr>
            <a:normAutofit fontScale="90000"/>
          </a:bodyPr>
          <a:lstStyle/>
          <a:p>
            <a:r>
              <a:rPr lang="en-US" dirty="0"/>
              <a:t>Stopping Your Data Hub</a:t>
            </a:r>
          </a:p>
        </p:txBody>
      </p:sp>
      <p:pic>
        <p:nvPicPr>
          <p:cNvPr id="5" name="Picture 4"/>
          <p:cNvPicPr>
            <a:picLocks noChangeAspect="1"/>
          </p:cNvPicPr>
          <p:nvPr/>
        </p:nvPicPr>
        <p:blipFill rotWithShape="1">
          <a:blip r:embed="rId2"/>
          <a:srcRect l="5365" t="4583" r="5502" b="12059"/>
          <a:stretch/>
        </p:blipFill>
        <p:spPr>
          <a:xfrm>
            <a:off x="121920" y="855980"/>
            <a:ext cx="7040880" cy="4287520"/>
          </a:xfrm>
          <a:prstGeom prst="rect">
            <a:avLst/>
          </a:prstGeom>
        </p:spPr>
      </p:pic>
      <p:sp>
        <p:nvSpPr>
          <p:cNvPr id="7" name="Right Arrow 6"/>
          <p:cNvSpPr/>
          <p:nvPr/>
        </p:nvSpPr>
        <p:spPr>
          <a:xfrm rot="8516822">
            <a:off x="6888010" y="970675"/>
            <a:ext cx="928687" cy="7390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72197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23"/>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Cause and Effect</a:t>
            </a:r>
            <a:endParaRPr dirty="0"/>
          </a:p>
        </p:txBody>
      </p:sp>
    </p:spTree>
    <p:extLst>
      <p:ext uri="{BB962C8B-B14F-4D97-AF65-F5344CB8AC3E}">
        <p14:creationId xmlns:p14="http://schemas.microsoft.com/office/powerpoint/2010/main" val="37846744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675900"/>
          </a:xfrm>
        </p:spPr>
        <p:txBody>
          <a:bodyPr>
            <a:normAutofit fontScale="90000"/>
          </a:bodyPr>
          <a:lstStyle/>
          <a:p>
            <a:r>
              <a:rPr lang="en-US" dirty="0"/>
              <a:t>Broad Street Cholera Outbreak</a:t>
            </a:r>
          </a:p>
        </p:txBody>
      </p:sp>
      <p:sp>
        <p:nvSpPr>
          <p:cNvPr id="3" name="Text Placeholder 2"/>
          <p:cNvSpPr>
            <a:spLocks noGrp="1"/>
          </p:cNvSpPr>
          <p:nvPr>
            <p:ph type="body" idx="1"/>
          </p:nvPr>
        </p:nvSpPr>
        <p:spPr>
          <a:xfrm>
            <a:off x="457200" y="971550"/>
            <a:ext cx="5223164" cy="3623100"/>
          </a:xfrm>
        </p:spPr>
        <p:txBody>
          <a:bodyPr/>
          <a:lstStyle/>
          <a:p>
            <a:r>
              <a:rPr lang="en-US" dirty="0"/>
              <a:t>The Broad Street cholera outbreak was a severe outbreak of cholera that occurred in 1854 near Broad Street in the Soho district of London, England.</a:t>
            </a:r>
          </a:p>
          <a:p>
            <a:endParaRPr lang="en-US" dirty="0"/>
          </a:p>
          <a:p>
            <a:r>
              <a:rPr lang="en-US" dirty="0"/>
              <a:t>This outbreak killed 616 people.</a:t>
            </a:r>
          </a:p>
        </p:txBody>
      </p:sp>
      <p:pic>
        <p:nvPicPr>
          <p:cNvPr id="1028" name="Picture 4" descr="https://madisonleighrose.files.wordpress.com/2012/08/300px-cholera_bacteria_sem.jpg?w=71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29300" y="1205346"/>
            <a:ext cx="2857500" cy="2238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9152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686800" cy="675900"/>
          </a:xfrm>
        </p:spPr>
        <p:txBody>
          <a:bodyPr>
            <a:normAutofit fontScale="90000"/>
          </a:bodyPr>
          <a:lstStyle/>
          <a:p>
            <a:r>
              <a:rPr lang="en-US" dirty="0"/>
              <a:t>Two Theories of Cholera</a:t>
            </a:r>
          </a:p>
        </p:txBody>
      </p:sp>
      <p:sp>
        <p:nvSpPr>
          <p:cNvPr id="3" name="Text Placeholder 2"/>
          <p:cNvSpPr>
            <a:spLocks noGrp="1"/>
          </p:cNvSpPr>
          <p:nvPr>
            <p:ph type="body" idx="1"/>
          </p:nvPr>
        </p:nvSpPr>
        <p:spPr/>
        <p:txBody>
          <a:bodyPr>
            <a:normAutofit/>
          </a:bodyPr>
          <a:lstStyle/>
          <a:p>
            <a:r>
              <a:rPr lang="en-US" b="1" dirty="0"/>
              <a:t>Miasma theory: </a:t>
            </a:r>
            <a:r>
              <a:rPr lang="en-US" dirty="0"/>
              <a:t>cholera was caused by </a:t>
            </a:r>
            <a:r>
              <a:rPr lang="en-US" b="1" dirty="0"/>
              <a:t>particles in the air</a:t>
            </a:r>
            <a:r>
              <a:rPr lang="en-US" dirty="0"/>
              <a:t>, or "</a:t>
            </a:r>
            <a:r>
              <a:rPr lang="en-US" dirty="0" err="1"/>
              <a:t>miasmata</a:t>
            </a:r>
            <a:r>
              <a:rPr lang="en-US" dirty="0"/>
              <a:t>", which arose from decomposing matter or other dirty organic sources. </a:t>
            </a:r>
            <a:br>
              <a:rPr lang="en-US" dirty="0"/>
            </a:br>
            <a:endParaRPr lang="en-US" b="1" dirty="0"/>
          </a:p>
          <a:p>
            <a:r>
              <a:rPr lang="en-US" b="1" dirty="0"/>
              <a:t>Germ theory: </a:t>
            </a:r>
            <a:r>
              <a:rPr lang="en-US" dirty="0"/>
              <a:t>the principal cause of cholera was a germ cell that had not yet been identified but was </a:t>
            </a:r>
            <a:r>
              <a:rPr lang="en-US" b="1" dirty="0"/>
              <a:t>transmitted through food or drink</a:t>
            </a:r>
            <a:r>
              <a:rPr lang="en-US" dirty="0"/>
              <a:t>.</a:t>
            </a:r>
            <a:endParaRPr lang="en-US" b="1" dirty="0"/>
          </a:p>
          <a:p>
            <a:endParaRPr lang="en-US" dirty="0"/>
          </a:p>
        </p:txBody>
      </p:sp>
    </p:spTree>
    <p:extLst>
      <p:ext uri="{BB962C8B-B14F-4D97-AF65-F5344CB8AC3E}">
        <p14:creationId xmlns:p14="http://schemas.microsoft.com/office/powerpoint/2010/main" val="2680318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pic>
        <p:nvPicPr>
          <p:cNvPr id="139" name="Google Shape;139;p30"/>
          <p:cNvPicPr preferRelativeResize="0"/>
          <p:nvPr/>
        </p:nvPicPr>
        <p:blipFill rotWithShape="1">
          <a:blip r:embed="rId3">
            <a:alphaModFix/>
          </a:blip>
          <a:srcRect/>
          <a:stretch/>
        </p:blipFill>
        <p:spPr>
          <a:xfrm>
            <a:off x="2409745" y="881875"/>
            <a:ext cx="4324500" cy="3827100"/>
          </a:xfrm>
          <a:prstGeom prst="rect">
            <a:avLst/>
          </a:prstGeom>
          <a:noFill/>
          <a:ln>
            <a:noFill/>
          </a:ln>
        </p:spPr>
      </p:pic>
      <p:sp>
        <p:nvSpPr>
          <p:cNvPr id="140" name="Google Shape;140;p30"/>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a:t>John Snow, 1813-1858</a:t>
            </a:r>
            <a:endParaRPr/>
          </a:p>
        </p:txBody>
      </p:sp>
    </p:spTree>
    <p:extLst>
      <p:ext uri="{BB962C8B-B14F-4D97-AF65-F5344CB8AC3E}">
        <p14:creationId xmlns:p14="http://schemas.microsoft.com/office/powerpoint/2010/main" val="31713423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pic>
        <p:nvPicPr>
          <p:cNvPr id="145" name="Google Shape;145;p31"/>
          <p:cNvPicPr preferRelativeResize="0"/>
          <p:nvPr/>
        </p:nvPicPr>
        <p:blipFill rotWithShape="1">
          <a:blip r:embed="rId3">
            <a:alphaModFix/>
          </a:blip>
          <a:srcRect l="-102" t="1221" r="494" b="24793"/>
          <a:stretch/>
        </p:blipFill>
        <p:spPr>
          <a:xfrm>
            <a:off x="1028700" y="0"/>
            <a:ext cx="7815263" cy="5143500"/>
          </a:xfrm>
          <a:prstGeom prst="rect">
            <a:avLst/>
          </a:prstGeom>
          <a:noFill/>
          <a:ln>
            <a:noFill/>
          </a:ln>
        </p:spPr>
      </p:pic>
      <p:sp>
        <p:nvSpPr>
          <p:cNvPr id="2" name="Oval 1"/>
          <p:cNvSpPr/>
          <p:nvPr/>
        </p:nvSpPr>
        <p:spPr>
          <a:xfrm>
            <a:off x="4547284" y="2166189"/>
            <a:ext cx="283464" cy="283464"/>
          </a:xfrm>
          <a:prstGeom prst="ellipse">
            <a:avLst/>
          </a:prstGeom>
          <a:solidFill>
            <a:schemeClr val="accent2">
              <a:alpha val="59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p:cNvSpPr/>
          <p:nvPr/>
        </p:nvSpPr>
        <p:spPr>
          <a:xfrm>
            <a:off x="5071344" y="4491157"/>
            <a:ext cx="283464" cy="283464"/>
          </a:xfrm>
          <a:prstGeom prst="ellipse">
            <a:avLst/>
          </a:prstGeom>
          <a:solidFill>
            <a:schemeClr val="bg2">
              <a:alpha val="59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6905060" y="3764554"/>
            <a:ext cx="283464" cy="283464"/>
          </a:xfrm>
          <a:prstGeom prst="ellipse">
            <a:avLst/>
          </a:prstGeom>
          <a:solidFill>
            <a:schemeClr val="bg2">
              <a:alpha val="59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2262268" y="1510999"/>
            <a:ext cx="283464" cy="283464"/>
          </a:xfrm>
          <a:prstGeom prst="ellipse">
            <a:avLst/>
          </a:prstGeom>
          <a:solidFill>
            <a:schemeClr val="bg2">
              <a:alpha val="59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3300493" y="4774621"/>
            <a:ext cx="283464" cy="283464"/>
          </a:xfrm>
          <a:prstGeom prst="ellipse">
            <a:avLst/>
          </a:prstGeom>
          <a:solidFill>
            <a:schemeClr val="bg2">
              <a:alpha val="59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205116" y="177499"/>
            <a:ext cx="283464" cy="283464"/>
          </a:xfrm>
          <a:prstGeom prst="ellipse">
            <a:avLst/>
          </a:prstGeom>
          <a:solidFill>
            <a:schemeClr val="bg2">
              <a:alpha val="59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8429705" y="3489615"/>
            <a:ext cx="283464" cy="283464"/>
          </a:xfrm>
          <a:prstGeom prst="ellipse">
            <a:avLst/>
          </a:prstGeom>
          <a:solidFill>
            <a:schemeClr val="bg2">
              <a:alpha val="59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22493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P spid="5" grpId="0" animBg="1"/>
      <p:bldP spid="6" grpId="0" animBg="1"/>
      <p:bldP spid="7" grpId="0" animBg="1"/>
      <p:bldP spid="9" grpId="0" animBg="1"/>
      <p:bldP spid="10"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pic>
        <p:nvPicPr>
          <p:cNvPr id="160" name="Google Shape;160;p34"/>
          <p:cNvPicPr preferRelativeResize="0"/>
          <p:nvPr/>
        </p:nvPicPr>
        <p:blipFill rotWithShape="1">
          <a:blip r:embed="rId3">
            <a:alphaModFix/>
            <a:extLst>
              <a:ext uri="{BEBA8EAE-BF5A-486C-A8C5-ECC9F3942E4B}">
                <a14:imgProps xmlns:a14="http://schemas.microsoft.com/office/drawing/2010/main">
                  <a14:imgLayer r:embed="rId4">
                    <a14:imgEffect>
                      <a14:saturation sat="0"/>
                    </a14:imgEffect>
                  </a14:imgLayer>
                </a14:imgProps>
              </a:ext>
            </a:extLst>
          </a:blip>
          <a:srcRect/>
          <a:stretch/>
        </p:blipFill>
        <p:spPr>
          <a:xfrm>
            <a:off x="388312" y="42864"/>
            <a:ext cx="8441363" cy="4985811"/>
          </a:xfrm>
          <a:prstGeom prst="rect">
            <a:avLst/>
          </a:prstGeom>
          <a:noFill/>
          <a:ln>
            <a:noFill/>
          </a:ln>
        </p:spPr>
      </p:pic>
    </p:spTree>
    <p:extLst>
      <p:ext uri="{BB962C8B-B14F-4D97-AF65-F5344CB8AC3E}">
        <p14:creationId xmlns:p14="http://schemas.microsoft.com/office/powerpoint/2010/main" val="31624771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graphicFrame>
        <p:nvGraphicFramePr>
          <p:cNvPr id="177" name="Google Shape;177;p37"/>
          <p:cNvGraphicFramePr/>
          <p:nvPr>
            <p:extLst>
              <p:ext uri="{D42A27DB-BD31-4B8C-83A1-F6EECF244321}">
                <p14:modId xmlns:p14="http://schemas.microsoft.com/office/powerpoint/2010/main" val="70643244"/>
              </p:ext>
            </p:extLst>
          </p:nvPr>
        </p:nvGraphicFramePr>
        <p:xfrm>
          <a:off x="457200" y="1392401"/>
          <a:ext cx="7340800" cy="2839500"/>
        </p:xfrm>
        <a:graphic>
          <a:graphicData uri="http://schemas.openxmlformats.org/drawingml/2006/table">
            <a:tbl>
              <a:tblPr firstRow="1" firstCol="1">
                <a:noFill/>
              </a:tblPr>
              <a:tblGrid>
                <a:gridCol w="1835200">
                  <a:extLst>
                    <a:ext uri="{9D8B030D-6E8A-4147-A177-3AD203B41FA5}">
                      <a16:colId xmlns:a16="http://schemas.microsoft.com/office/drawing/2014/main" val="20000"/>
                    </a:ext>
                  </a:extLst>
                </a:gridCol>
                <a:gridCol w="1835200">
                  <a:extLst>
                    <a:ext uri="{9D8B030D-6E8A-4147-A177-3AD203B41FA5}">
                      <a16:colId xmlns:a16="http://schemas.microsoft.com/office/drawing/2014/main" val="20001"/>
                    </a:ext>
                  </a:extLst>
                </a:gridCol>
                <a:gridCol w="1835200">
                  <a:extLst>
                    <a:ext uri="{9D8B030D-6E8A-4147-A177-3AD203B41FA5}">
                      <a16:colId xmlns:a16="http://schemas.microsoft.com/office/drawing/2014/main" val="20002"/>
                    </a:ext>
                  </a:extLst>
                </a:gridCol>
                <a:gridCol w="1835200">
                  <a:extLst>
                    <a:ext uri="{9D8B030D-6E8A-4147-A177-3AD203B41FA5}">
                      <a16:colId xmlns:a16="http://schemas.microsoft.com/office/drawing/2014/main" val="20003"/>
                    </a:ext>
                  </a:extLst>
                </a:gridCol>
              </a:tblGrid>
              <a:tr h="709875">
                <a:tc>
                  <a:txBody>
                    <a:bodyPr/>
                    <a:lstStyle/>
                    <a:p>
                      <a:pPr marL="38100" marR="38100" lvl="0" indent="0" algn="l" rtl="0">
                        <a:spcBef>
                          <a:spcPts val="0"/>
                        </a:spcBef>
                        <a:spcAft>
                          <a:spcPts val="0"/>
                        </a:spcAft>
                        <a:buNone/>
                      </a:pPr>
                      <a:r>
                        <a:rPr lang="en" sz="1200" b="1" u="none" strike="noStrike" cap="none"/>
                        <a:t>Supply Area</a:t>
                      </a:r>
                      <a:endParaRPr sz="700"/>
                    </a:p>
                  </a:txBody>
                  <a:tcPr marL="35725" marR="35725" marT="26800" marB="268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38100" marR="38100" lvl="0" indent="0" algn="l" rtl="0">
                        <a:spcBef>
                          <a:spcPts val="0"/>
                        </a:spcBef>
                        <a:spcAft>
                          <a:spcPts val="0"/>
                        </a:spcAft>
                        <a:buNone/>
                      </a:pPr>
                      <a:r>
                        <a:rPr lang="en" sz="1200" b="1" u="none" strike="noStrike" cap="none"/>
                        <a:t>Number of houses</a:t>
                      </a:r>
                      <a:endParaRPr sz="700"/>
                    </a:p>
                  </a:txBody>
                  <a:tcPr marL="35725" marR="35725" marT="26800" marB="268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38100" marR="38100" lvl="0" indent="0" algn="l" rtl="0">
                        <a:spcBef>
                          <a:spcPts val="0"/>
                        </a:spcBef>
                        <a:spcAft>
                          <a:spcPts val="0"/>
                        </a:spcAft>
                        <a:buNone/>
                      </a:pPr>
                      <a:r>
                        <a:rPr lang="en" sz="1200" b="1" u="none" strike="noStrike" cap="none"/>
                        <a:t>Cholera deaths</a:t>
                      </a:r>
                      <a:endParaRPr sz="700"/>
                    </a:p>
                  </a:txBody>
                  <a:tcPr marL="35725" marR="35725" marT="26800" marB="268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38100" marR="38100" lvl="0" indent="0" algn="l" rtl="0">
                        <a:spcBef>
                          <a:spcPts val="0"/>
                        </a:spcBef>
                        <a:spcAft>
                          <a:spcPts val="0"/>
                        </a:spcAft>
                        <a:buNone/>
                      </a:pPr>
                      <a:r>
                        <a:rPr lang="en" sz="1200" b="1" u="none" strike="noStrike" cap="none"/>
                        <a:t>Deaths per 10,000 houses</a:t>
                      </a:r>
                      <a:endParaRPr sz="700"/>
                    </a:p>
                  </a:txBody>
                  <a:tcPr marL="35725" marR="35725" marT="26800" marB="268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709875">
                <a:tc>
                  <a:txBody>
                    <a:bodyPr/>
                    <a:lstStyle/>
                    <a:p>
                      <a:pPr marL="38100" marR="38100" lvl="0" indent="0" algn="l" rtl="0">
                        <a:spcBef>
                          <a:spcPts val="0"/>
                        </a:spcBef>
                        <a:spcAft>
                          <a:spcPts val="0"/>
                        </a:spcAft>
                        <a:buNone/>
                      </a:pPr>
                      <a:r>
                        <a:rPr lang="en" sz="1200" u="none" strike="noStrike" cap="none"/>
                        <a:t>S&amp;V</a:t>
                      </a:r>
                      <a:endParaRPr sz="700"/>
                    </a:p>
                  </a:txBody>
                  <a:tcPr marL="35725" marR="35725" marT="26800" marB="268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38100" marR="38100" lvl="0" indent="0" algn="l" rtl="0">
                        <a:spcBef>
                          <a:spcPts val="0"/>
                        </a:spcBef>
                        <a:spcAft>
                          <a:spcPts val="0"/>
                        </a:spcAft>
                        <a:buNone/>
                      </a:pPr>
                      <a:r>
                        <a:rPr lang="en" sz="1500" u="none" strike="noStrike" cap="none">
                          <a:solidFill>
                            <a:srgbClr val="6C6C6C"/>
                          </a:solidFill>
                        </a:rPr>
                        <a:t>40,046</a:t>
                      </a:r>
                      <a:endParaRPr sz="700"/>
                    </a:p>
                  </a:txBody>
                  <a:tcPr marL="35725" marR="35725" marT="26800" marB="268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38100" marR="38100" lvl="0" indent="0" algn="l" rtl="0">
                        <a:spcBef>
                          <a:spcPts val="0"/>
                        </a:spcBef>
                        <a:spcAft>
                          <a:spcPts val="0"/>
                        </a:spcAft>
                        <a:buNone/>
                      </a:pPr>
                      <a:r>
                        <a:rPr lang="en" sz="1500" u="none" strike="noStrike" cap="none">
                          <a:solidFill>
                            <a:srgbClr val="6C6C6C"/>
                          </a:solidFill>
                        </a:rPr>
                        <a:t>1,263</a:t>
                      </a:r>
                      <a:endParaRPr sz="700"/>
                    </a:p>
                  </a:txBody>
                  <a:tcPr marL="35725" marR="35725" marT="26800" marB="268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38100" marR="38100" lvl="0" indent="0" algn="l" rtl="0">
                        <a:spcBef>
                          <a:spcPts val="0"/>
                        </a:spcBef>
                        <a:spcAft>
                          <a:spcPts val="0"/>
                        </a:spcAft>
                        <a:buNone/>
                      </a:pPr>
                      <a:r>
                        <a:rPr lang="en" sz="1500" u="none" strike="noStrike" cap="none">
                          <a:solidFill>
                            <a:srgbClr val="6C6C6C"/>
                          </a:solidFill>
                        </a:rPr>
                        <a:t>315</a:t>
                      </a:r>
                      <a:endParaRPr sz="700"/>
                    </a:p>
                  </a:txBody>
                  <a:tcPr marL="35725" marR="35725" marT="26800" marB="268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709875">
                <a:tc>
                  <a:txBody>
                    <a:bodyPr/>
                    <a:lstStyle/>
                    <a:p>
                      <a:pPr marL="38100" marR="38100" lvl="0" indent="0" algn="l" rtl="0">
                        <a:spcBef>
                          <a:spcPts val="0"/>
                        </a:spcBef>
                        <a:spcAft>
                          <a:spcPts val="0"/>
                        </a:spcAft>
                        <a:buNone/>
                      </a:pPr>
                      <a:r>
                        <a:rPr lang="en" sz="1200" u="none" strike="noStrike" cap="none"/>
                        <a:t>Lambeth</a:t>
                      </a:r>
                      <a:endParaRPr sz="700"/>
                    </a:p>
                  </a:txBody>
                  <a:tcPr marL="35725" marR="35725" marT="26800" marB="268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38100" marR="38100" lvl="0" indent="0" algn="l" rtl="0">
                        <a:spcBef>
                          <a:spcPts val="0"/>
                        </a:spcBef>
                        <a:spcAft>
                          <a:spcPts val="0"/>
                        </a:spcAft>
                        <a:buNone/>
                      </a:pPr>
                      <a:r>
                        <a:rPr lang="en" sz="1500" u="none" strike="noStrike" cap="none">
                          <a:solidFill>
                            <a:srgbClr val="6C6C6C"/>
                          </a:solidFill>
                        </a:rPr>
                        <a:t>26,107</a:t>
                      </a:r>
                      <a:endParaRPr sz="700"/>
                    </a:p>
                  </a:txBody>
                  <a:tcPr marL="35725" marR="35725" marT="26800" marB="268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38100" marR="38100" lvl="0" indent="0" algn="l" rtl="0">
                        <a:spcBef>
                          <a:spcPts val="0"/>
                        </a:spcBef>
                        <a:spcAft>
                          <a:spcPts val="0"/>
                        </a:spcAft>
                        <a:buNone/>
                      </a:pPr>
                      <a:r>
                        <a:rPr lang="en" sz="1500" u="none" strike="noStrike" cap="none" dirty="0">
                          <a:solidFill>
                            <a:srgbClr val="6C6C6C"/>
                          </a:solidFill>
                        </a:rPr>
                        <a:t>98</a:t>
                      </a:r>
                      <a:endParaRPr sz="700" dirty="0"/>
                    </a:p>
                  </a:txBody>
                  <a:tcPr marL="35725" marR="35725" marT="26800" marB="268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38100" marR="38100" lvl="0" indent="0" algn="l" rtl="0">
                        <a:spcBef>
                          <a:spcPts val="0"/>
                        </a:spcBef>
                        <a:spcAft>
                          <a:spcPts val="0"/>
                        </a:spcAft>
                        <a:buNone/>
                      </a:pPr>
                      <a:r>
                        <a:rPr lang="en" sz="1500" u="none" strike="noStrike" cap="none">
                          <a:solidFill>
                            <a:srgbClr val="6C6C6C"/>
                          </a:solidFill>
                        </a:rPr>
                        <a:t>37</a:t>
                      </a:r>
                      <a:endParaRPr sz="700"/>
                    </a:p>
                  </a:txBody>
                  <a:tcPr marL="35725" marR="35725" marT="26800" marB="26800" anchor="ctr">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709875">
                <a:tc>
                  <a:txBody>
                    <a:bodyPr/>
                    <a:lstStyle/>
                    <a:p>
                      <a:pPr marL="38100" marR="38100" lvl="0" indent="0" algn="l" rtl="0">
                        <a:spcBef>
                          <a:spcPts val="0"/>
                        </a:spcBef>
                        <a:spcAft>
                          <a:spcPts val="0"/>
                        </a:spcAft>
                        <a:buNone/>
                      </a:pPr>
                      <a:r>
                        <a:rPr lang="en" sz="1200" u="none" strike="noStrike" cap="none" dirty="0"/>
                        <a:t>Rest of London</a:t>
                      </a:r>
                      <a:endParaRPr sz="700" dirty="0"/>
                    </a:p>
                  </a:txBody>
                  <a:tcPr marL="35725" marR="35725" marT="26800" marB="26800" anchor="ctr">
                    <a:lnL w="9525" cap="flat" cmpd="sng">
                      <a:solidFill>
                        <a:srgbClr val="000000"/>
                      </a:solidFill>
                      <a:prstDash val="solid"/>
                      <a:round/>
                      <a:headEnd type="none" w="sm" len="sm"/>
                      <a:tailEnd type="none" w="sm" len="sm"/>
                    </a:lnL>
                    <a:lnR w="9525" cap="flat" cmpd="sng" algn="ctr">
                      <a:solidFill>
                        <a:srgbClr val="000000"/>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38100" marR="38100" lvl="0" indent="0" algn="l" rtl="0">
                        <a:spcBef>
                          <a:spcPts val="0"/>
                        </a:spcBef>
                        <a:spcAft>
                          <a:spcPts val="0"/>
                        </a:spcAft>
                        <a:buNone/>
                      </a:pPr>
                      <a:r>
                        <a:rPr lang="en" sz="1500" u="none" strike="noStrike" cap="none" dirty="0">
                          <a:solidFill>
                            <a:srgbClr val="6C6C6C"/>
                          </a:solidFill>
                        </a:rPr>
                        <a:t>256,423</a:t>
                      </a:r>
                      <a:endParaRPr sz="700" dirty="0"/>
                    </a:p>
                  </a:txBody>
                  <a:tcPr marL="35725" marR="35725" marT="26800" marB="26800" anchor="ctr">
                    <a:lnL w="9525" cap="flat" cmpd="sng" algn="ctr">
                      <a:solidFill>
                        <a:srgbClr val="000000"/>
                      </a:solidFill>
                      <a:prstDash val="solid"/>
                      <a:round/>
                      <a:headEnd type="none" w="sm" len="sm"/>
                      <a:tailEnd type="none" w="sm" len="sm"/>
                    </a:lnL>
                    <a:lnR w="9525" cap="flat" cmpd="sng" algn="ctr">
                      <a:solidFill>
                        <a:srgbClr val="000000"/>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38100" marR="38100" lvl="0" indent="0" algn="l" rtl="0">
                        <a:spcBef>
                          <a:spcPts val="0"/>
                        </a:spcBef>
                        <a:spcAft>
                          <a:spcPts val="0"/>
                        </a:spcAft>
                        <a:buNone/>
                      </a:pPr>
                      <a:r>
                        <a:rPr lang="en" sz="1500" u="none" strike="noStrike" cap="none">
                          <a:solidFill>
                            <a:srgbClr val="6C6C6C"/>
                          </a:solidFill>
                        </a:rPr>
                        <a:t>1,422</a:t>
                      </a:r>
                      <a:endParaRPr sz="700"/>
                    </a:p>
                  </a:txBody>
                  <a:tcPr marL="35725" marR="35725" marT="26800" marB="26800" anchor="ctr">
                    <a:lnL w="9525" cap="flat" cmpd="sng" algn="ctr">
                      <a:solidFill>
                        <a:srgbClr val="000000"/>
                      </a:solidFill>
                      <a:prstDash val="solid"/>
                      <a:round/>
                      <a:headEnd type="none" w="sm" len="sm"/>
                      <a:tailEnd type="none" w="sm" len="sm"/>
                    </a:lnL>
                    <a:lnR w="9525" cap="flat" cmpd="sng" algn="ctr">
                      <a:solidFill>
                        <a:srgbClr val="000000"/>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38100" marR="38100" lvl="0" indent="0" algn="l" rtl="0">
                        <a:spcBef>
                          <a:spcPts val="0"/>
                        </a:spcBef>
                        <a:spcAft>
                          <a:spcPts val="0"/>
                        </a:spcAft>
                        <a:buNone/>
                      </a:pPr>
                      <a:r>
                        <a:rPr lang="en" sz="1500" u="none" strike="noStrike" cap="none" dirty="0">
                          <a:solidFill>
                            <a:srgbClr val="6C6C6C"/>
                          </a:solidFill>
                        </a:rPr>
                        <a:t>59</a:t>
                      </a:r>
                      <a:endParaRPr sz="700" dirty="0"/>
                    </a:p>
                  </a:txBody>
                  <a:tcPr marL="35725" marR="35725" marT="26800" marB="26800" anchor="ctr">
                    <a:lnL w="9525" cap="flat" cmpd="sng" algn="ctr">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78" name="Google Shape;178;p37"/>
          <p:cNvSpPr txBox="1">
            <a:spLocks noGrp="1"/>
          </p:cNvSpPr>
          <p:nvPr>
            <p:ph type="title"/>
          </p:nvPr>
        </p:nvSpPr>
        <p:spPr>
          <a:xfrm>
            <a:off x="457200" y="205978"/>
            <a:ext cx="6705600" cy="810022"/>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Snow’s table</a:t>
            </a:r>
            <a:endParaRPr dirty="0"/>
          </a:p>
        </p:txBody>
      </p:sp>
    </p:spTree>
    <p:extLst>
      <p:ext uri="{BB962C8B-B14F-4D97-AF65-F5344CB8AC3E}">
        <p14:creationId xmlns:p14="http://schemas.microsoft.com/office/powerpoint/2010/main" val="41118336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2" name="Google Shape;172;p36"/>
          <p:cNvSpPr txBox="1">
            <a:spLocks noGrp="1"/>
          </p:cNvSpPr>
          <p:nvPr>
            <p:ph type="title"/>
          </p:nvPr>
        </p:nvSpPr>
        <p:spPr>
          <a:xfrm>
            <a:off x="457200" y="205978"/>
            <a:ext cx="8158480" cy="820182"/>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Snow’s “Grand Experiment”</a:t>
            </a:r>
            <a:endParaRPr dirty="0"/>
          </a:p>
        </p:txBody>
      </p:sp>
      <p:sp>
        <p:nvSpPr>
          <p:cNvPr id="171" name="Google Shape;171;p36"/>
          <p:cNvSpPr txBox="1">
            <a:spLocks noGrp="1"/>
          </p:cNvSpPr>
          <p:nvPr>
            <p:ph type="body" idx="1"/>
          </p:nvPr>
        </p:nvSpPr>
        <p:spPr>
          <a:xfrm>
            <a:off x="457200" y="1219200"/>
            <a:ext cx="8229600" cy="3027680"/>
          </a:xfrm>
          <a:prstGeom prst="rect">
            <a:avLst/>
          </a:prstGeom>
          <a:noFill/>
          <a:ln>
            <a:noFill/>
          </a:ln>
        </p:spPr>
        <p:txBody>
          <a:bodyPr spcFirstLastPara="1" wrap="square" lIns="0" tIns="0" rIns="0" bIns="0" anchor="t" anchorCtr="0">
            <a:noAutofit/>
          </a:bodyPr>
          <a:lstStyle/>
          <a:p>
            <a:pPr marL="0" marR="114300" lvl="0" indent="0" algn="l" rtl="0">
              <a:spcBef>
                <a:spcPts val="0"/>
              </a:spcBef>
              <a:spcAft>
                <a:spcPts val="0"/>
              </a:spcAft>
              <a:buNone/>
            </a:pPr>
            <a:r>
              <a:rPr lang="en" b="0" i="0" u="none" strike="noStrike" cap="none" dirty="0">
                <a:latin typeface="Rockwell" panose="02060603020205020403" pitchFamily="18" charset="77"/>
                <a:ea typeface="Arial"/>
                <a:cs typeface="Arial"/>
                <a:sym typeface="Arial"/>
              </a:rPr>
              <a:t>“… there is no difference whatever in the houses or the people receiving the supply of the two Water Companies, or in any of the physical conditions with which they are surrounded …”</a:t>
            </a:r>
            <a:endParaRPr lang="en-US" dirty="0">
              <a:latin typeface="Rockwell" panose="02060603020205020403" pitchFamily="18" charset="77"/>
            </a:endParaRPr>
          </a:p>
          <a:p>
            <a:pPr marL="0" marR="114300" lvl="0" indent="0" algn="l" rtl="0">
              <a:spcBef>
                <a:spcPts val="0"/>
              </a:spcBef>
              <a:spcAft>
                <a:spcPts val="0"/>
              </a:spcAft>
              <a:buNone/>
            </a:pPr>
            <a:endParaRPr b="0" i="0" u="none" strike="noStrike" cap="none" dirty="0">
              <a:solidFill>
                <a:srgbClr val="4B4B4B"/>
              </a:solidFill>
              <a:latin typeface="Arial"/>
              <a:ea typeface="Arial"/>
              <a:cs typeface="Arial"/>
              <a:sym typeface="Arial"/>
            </a:endParaRPr>
          </a:p>
          <a:p>
            <a:pPr marL="457200" marR="114300" lvl="0" indent="-381000" algn="l" rtl="0">
              <a:spcBef>
                <a:spcPts val="0"/>
              </a:spcBef>
              <a:spcAft>
                <a:spcPts val="0"/>
              </a:spcAft>
              <a:buSzPts val="2400"/>
              <a:buFont typeface="Arial"/>
              <a:buChar char="●"/>
            </a:pPr>
            <a:r>
              <a:rPr lang="en" b="0" i="0" u="none" strike="noStrike" cap="none" dirty="0">
                <a:solidFill>
                  <a:schemeClr val="tx1"/>
                </a:solidFill>
                <a:latin typeface="Rockwell" panose="02060603020205020403" pitchFamily="18" charset="77"/>
                <a:ea typeface="Arial"/>
                <a:cs typeface="Arial"/>
                <a:sym typeface="Arial"/>
              </a:rPr>
              <a:t>The two groups were </a:t>
            </a:r>
            <a:r>
              <a:rPr lang="en" b="0" i="1" u="none" strike="noStrike" cap="none" dirty="0">
                <a:solidFill>
                  <a:schemeClr val="accent2">
                    <a:lumMod val="50000"/>
                  </a:schemeClr>
                </a:solidFill>
                <a:latin typeface="Rockwell" panose="02060603020205020403" pitchFamily="18" charset="77"/>
                <a:ea typeface="Arial"/>
                <a:cs typeface="Arial"/>
                <a:sym typeface="Arial"/>
              </a:rPr>
              <a:t>similar except </a:t>
            </a:r>
            <a:r>
              <a:rPr lang="en" b="0" i="1" u="none" strike="noStrike" cap="none" dirty="0">
                <a:solidFill>
                  <a:schemeClr val="tx1"/>
                </a:solidFill>
                <a:latin typeface="Rockwell" panose="02060603020205020403" pitchFamily="18" charset="77"/>
                <a:ea typeface="Arial"/>
                <a:cs typeface="Arial"/>
                <a:sym typeface="Arial"/>
              </a:rPr>
              <a:t>for the treatment</a:t>
            </a:r>
            <a:r>
              <a:rPr lang="en" b="0" i="0" u="none" strike="noStrike" cap="none" dirty="0">
                <a:solidFill>
                  <a:schemeClr val="tx1"/>
                </a:solidFill>
                <a:latin typeface="Rockwell" panose="02060603020205020403" pitchFamily="18" charset="77"/>
                <a:sym typeface="Arial"/>
              </a:rPr>
              <a:t>.</a:t>
            </a:r>
            <a:endParaRPr dirty="0">
              <a:solidFill>
                <a:schemeClr val="tx1"/>
              </a:solidFill>
              <a:latin typeface="Rockwell" panose="02060603020205020403" pitchFamily="18" charset="77"/>
            </a:endParaRPr>
          </a:p>
        </p:txBody>
      </p:sp>
    </p:spTree>
    <p:extLst>
      <p:ext uri="{BB962C8B-B14F-4D97-AF65-F5344CB8AC3E}">
        <p14:creationId xmlns:p14="http://schemas.microsoft.com/office/powerpoint/2010/main" val="2432098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6" name="Google Shape;166;p35"/>
          <p:cNvSpPr txBox="1">
            <a:spLocks noGrp="1"/>
          </p:cNvSpPr>
          <p:nvPr>
            <p:ph type="title"/>
          </p:nvPr>
        </p:nvSpPr>
        <p:spPr>
          <a:xfrm>
            <a:off x="457200" y="205978"/>
            <a:ext cx="7487920" cy="840502"/>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Comparison</a:t>
            </a:r>
            <a:endParaRPr dirty="0"/>
          </a:p>
        </p:txBody>
      </p:sp>
      <p:sp>
        <p:nvSpPr>
          <p:cNvPr id="165" name="Google Shape;165;p35"/>
          <p:cNvSpPr txBox="1">
            <a:spLocks noGrp="1"/>
          </p:cNvSpPr>
          <p:nvPr>
            <p:ph type="body" idx="1"/>
          </p:nvPr>
        </p:nvSpPr>
        <p:spPr>
          <a:xfrm>
            <a:off x="457200" y="1601250"/>
            <a:ext cx="8229600" cy="1792190"/>
          </a:xfrm>
          <a:prstGeom prst="rect">
            <a:avLst/>
          </a:prstGeom>
          <a:noFill/>
          <a:ln>
            <a:noFill/>
          </a:ln>
        </p:spPr>
        <p:txBody>
          <a:bodyPr spcFirstLastPara="1" wrap="square" lIns="0" tIns="0" rIns="0" bIns="0" anchor="t" anchorCtr="0">
            <a:noAutofit/>
          </a:bodyPr>
          <a:lstStyle/>
          <a:p>
            <a:pPr marL="457200" marR="114300" lvl="0" indent="-381000" algn="l" rtl="0">
              <a:spcBef>
                <a:spcPts val="0"/>
              </a:spcBef>
              <a:spcAft>
                <a:spcPts val="0"/>
              </a:spcAft>
              <a:buSzPts val="2400"/>
              <a:buFont typeface="Arial"/>
              <a:buChar char="●"/>
            </a:pPr>
            <a:r>
              <a:rPr lang="en-US" b="1" dirty="0">
                <a:solidFill>
                  <a:schemeClr val="tx1"/>
                </a:solidFill>
                <a:latin typeface="+mj-lt"/>
              </a:rPr>
              <a:t>Tr</a:t>
            </a:r>
            <a:r>
              <a:rPr lang="en" b="1" i="0" u="none" strike="noStrike" cap="none" dirty="0">
                <a:solidFill>
                  <a:schemeClr val="tx1"/>
                </a:solidFill>
                <a:latin typeface="+mj-lt"/>
                <a:sym typeface="Arial"/>
              </a:rPr>
              <a:t>eatment </a:t>
            </a:r>
            <a:r>
              <a:rPr lang="en" b="1" i="0" u="none" strike="noStrike" cap="none" dirty="0">
                <a:solidFill>
                  <a:schemeClr val="tx1"/>
                </a:solidFill>
                <a:latin typeface="Arial"/>
                <a:ea typeface="Arial"/>
                <a:cs typeface="Arial"/>
                <a:sym typeface="Arial"/>
              </a:rPr>
              <a:t>group</a:t>
            </a:r>
            <a:r>
              <a:rPr lang="en-US" b="1" i="0" u="none" strike="noStrike" cap="none" dirty="0">
                <a:solidFill>
                  <a:schemeClr val="tx1"/>
                </a:solidFill>
                <a:latin typeface="Arial"/>
                <a:ea typeface="Arial"/>
                <a:cs typeface="Arial"/>
                <a:sym typeface="Arial"/>
              </a:rPr>
              <a:t>: </a:t>
            </a:r>
            <a:r>
              <a:rPr lang="en-US" dirty="0">
                <a:solidFill>
                  <a:schemeClr val="tx1"/>
                </a:solidFill>
              </a:rPr>
              <a:t>D</a:t>
            </a:r>
            <a:r>
              <a:rPr lang="en" dirty="0">
                <a:solidFill>
                  <a:schemeClr val="tx1"/>
                </a:solidFill>
              </a:rPr>
              <a:t>o</a:t>
            </a:r>
            <a:r>
              <a:rPr lang="en-US" dirty="0">
                <a:solidFill>
                  <a:schemeClr val="tx1"/>
                </a:solidFill>
              </a:rPr>
              <a:t> </a:t>
            </a:r>
            <a:r>
              <a:rPr lang="en" dirty="0">
                <a:solidFill>
                  <a:schemeClr val="tx1"/>
                </a:solidFill>
              </a:rPr>
              <a:t>receive the treatment</a:t>
            </a:r>
            <a:endParaRPr b="1" i="0" u="none" strike="noStrike" cap="none" dirty="0">
              <a:solidFill>
                <a:schemeClr val="tx1"/>
              </a:solidFill>
              <a:latin typeface="Arial"/>
              <a:ea typeface="Arial"/>
              <a:cs typeface="Arial"/>
              <a:sym typeface="Arial"/>
            </a:endParaRPr>
          </a:p>
          <a:p>
            <a:pPr marL="0" marR="114300" lvl="0" indent="0" algn="l" rtl="0">
              <a:spcBef>
                <a:spcPts val="0"/>
              </a:spcBef>
              <a:spcAft>
                <a:spcPts val="0"/>
              </a:spcAft>
              <a:buNone/>
            </a:pPr>
            <a:endParaRPr b="0" i="0" u="none" strike="noStrike" cap="none" dirty="0">
              <a:solidFill>
                <a:schemeClr val="tx1"/>
              </a:solidFill>
              <a:latin typeface="Arial"/>
              <a:ea typeface="Arial"/>
              <a:cs typeface="Arial"/>
              <a:sym typeface="Arial"/>
            </a:endParaRPr>
          </a:p>
          <a:p>
            <a:pPr marL="457200" marR="114300" lvl="0" indent="-381000" algn="l" rtl="0">
              <a:spcBef>
                <a:spcPts val="0"/>
              </a:spcBef>
              <a:spcAft>
                <a:spcPts val="0"/>
              </a:spcAft>
              <a:buSzPts val="2400"/>
              <a:buFont typeface="Arial"/>
              <a:buChar char="●"/>
            </a:pPr>
            <a:r>
              <a:rPr lang="en-US" b="1" dirty="0">
                <a:solidFill>
                  <a:schemeClr val="tx1"/>
                </a:solidFill>
              </a:rPr>
              <a:t>C</a:t>
            </a:r>
            <a:r>
              <a:rPr lang="en" b="1" i="0" u="none" strike="noStrike" cap="none" dirty="0">
                <a:solidFill>
                  <a:schemeClr val="tx1"/>
                </a:solidFill>
                <a:latin typeface="Arial"/>
                <a:ea typeface="Arial"/>
                <a:cs typeface="Arial"/>
                <a:sym typeface="Arial"/>
              </a:rPr>
              <a:t>ontrol group</a:t>
            </a:r>
            <a:r>
              <a:rPr lang="en-US" b="1" dirty="0">
                <a:solidFill>
                  <a:schemeClr val="tx1"/>
                </a:solidFill>
              </a:rPr>
              <a:t>: </a:t>
            </a:r>
            <a:r>
              <a:rPr lang="en-US" b="0" i="0" u="none" strike="noStrike" cap="none" dirty="0">
                <a:solidFill>
                  <a:schemeClr val="tx1"/>
                </a:solidFill>
                <a:sym typeface="Arial"/>
              </a:rPr>
              <a:t>D</a:t>
            </a:r>
            <a:r>
              <a:rPr lang="en" b="0" i="0" u="none" strike="noStrike" cap="none" dirty="0">
                <a:solidFill>
                  <a:schemeClr val="tx1"/>
                </a:solidFill>
                <a:sym typeface="Arial"/>
              </a:rPr>
              <a:t>o not receive the treatment</a:t>
            </a:r>
            <a:endParaRPr dirty="0">
              <a:solidFill>
                <a:schemeClr val="tx1"/>
              </a:solidFill>
            </a:endParaRPr>
          </a:p>
        </p:txBody>
      </p:sp>
    </p:spTree>
    <p:extLst>
      <p:ext uri="{BB962C8B-B14F-4D97-AF65-F5344CB8AC3E}">
        <p14:creationId xmlns:p14="http://schemas.microsoft.com/office/powerpoint/2010/main" val="1344611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56FA0-0AF4-0683-1B03-804F40FED9B8}"/>
              </a:ext>
            </a:extLst>
          </p:cNvPr>
          <p:cNvSpPr>
            <a:spLocks noGrp="1"/>
          </p:cNvSpPr>
          <p:nvPr>
            <p:ph type="title"/>
          </p:nvPr>
        </p:nvSpPr>
        <p:spPr>
          <a:xfrm>
            <a:off x="457200" y="205978"/>
            <a:ext cx="8229600" cy="675900"/>
          </a:xfrm>
        </p:spPr>
        <p:txBody>
          <a:bodyPr>
            <a:normAutofit fontScale="90000"/>
          </a:bodyPr>
          <a:lstStyle/>
          <a:p>
            <a:r>
              <a:rPr lang="en-US" dirty="0"/>
              <a:t>About your instructors</a:t>
            </a:r>
          </a:p>
        </p:txBody>
      </p:sp>
      <p:sp>
        <p:nvSpPr>
          <p:cNvPr id="3" name="Text Placeholder 2">
            <a:extLst>
              <a:ext uri="{FF2B5EF4-FFF2-40B4-BE49-F238E27FC236}">
                <a16:creationId xmlns:a16="http://schemas.microsoft.com/office/drawing/2014/main" id="{88C7093C-A63C-4D37-8C6F-DEB9627E543E}"/>
              </a:ext>
            </a:extLst>
          </p:cNvPr>
          <p:cNvSpPr>
            <a:spLocks noGrp="1"/>
          </p:cNvSpPr>
          <p:nvPr>
            <p:ph type="body" idx="1"/>
          </p:nvPr>
        </p:nvSpPr>
        <p:spPr/>
        <p:txBody>
          <a:bodyPr/>
          <a:lstStyle/>
          <a:p>
            <a:r>
              <a:rPr lang="en-US" dirty="0"/>
              <a:t>Purity Mugambi</a:t>
            </a:r>
          </a:p>
          <a:p>
            <a:pPr lvl="1"/>
            <a:r>
              <a:rPr lang="en-US" dirty="0"/>
              <a:t>5</a:t>
            </a:r>
            <a:r>
              <a:rPr lang="en-US" baseline="30000" dirty="0"/>
              <a:t>th</a:t>
            </a:r>
            <a:r>
              <a:rPr lang="en-US" dirty="0"/>
              <a:t> year PhD candidate</a:t>
            </a:r>
          </a:p>
          <a:p>
            <a:pPr lvl="1"/>
            <a:r>
              <a:rPr lang="en-US" dirty="0"/>
              <a:t>Research in development of ML tools to detect (and improve) health equity in patient treatments and outcomes</a:t>
            </a:r>
          </a:p>
          <a:p>
            <a:pPr lvl="1"/>
            <a:r>
              <a:rPr lang="en-US" b="1" dirty="0"/>
              <a:t>OH: Th, 10am-11am, LGRC Rm. A20</a:t>
            </a:r>
            <a:r>
              <a:rPr lang="en-US" dirty="0"/>
              <a:t>5</a:t>
            </a:r>
          </a:p>
          <a:p>
            <a:r>
              <a:rPr lang="en-US" dirty="0"/>
              <a:t>Virginia Partridge</a:t>
            </a:r>
          </a:p>
          <a:p>
            <a:pPr lvl="1"/>
            <a:endParaRPr lang="en-US" dirty="0"/>
          </a:p>
        </p:txBody>
      </p:sp>
    </p:spTree>
    <p:extLst>
      <p:ext uri="{BB962C8B-B14F-4D97-AF65-F5344CB8AC3E}">
        <p14:creationId xmlns:p14="http://schemas.microsoft.com/office/powerpoint/2010/main" val="1799253383"/>
      </p:ext>
    </p:extLst>
  </p:cSld>
  <p:clrMapOvr>
    <a:masterClrMapping/>
  </p:clrMapOvr>
  <p:extLst>
    <p:ext uri="{6950BFC3-D8DA-4A85-94F7-54DA5524770B}">
      <p188:commentRel xmlns:p188="http://schemas.microsoft.com/office/powerpoint/2018/8/main" r:id="rId2"/>
    </p:ext>
  </p:extLs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23"/>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dirty="0"/>
              <a:t>Association vs Causation</a:t>
            </a:r>
            <a:endParaRPr dirty="0"/>
          </a:p>
        </p:txBody>
      </p:sp>
    </p:spTree>
    <p:extLst>
      <p:ext uri="{BB962C8B-B14F-4D97-AF65-F5344CB8AC3E}">
        <p14:creationId xmlns:p14="http://schemas.microsoft.com/office/powerpoint/2010/main" val="33972192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760" y="158421"/>
            <a:ext cx="8948018" cy="675900"/>
          </a:xfrm>
        </p:spPr>
        <p:txBody>
          <a:bodyPr>
            <a:normAutofit fontScale="90000"/>
          </a:bodyPr>
          <a:lstStyle/>
          <a:p>
            <a:r>
              <a:rPr lang="en-US" dirty="0">
                <a:latin typeface="Rockwell" panose="02060603020205020403" pitchFamily="18" charset="77"/>
              </a:rPr>
              <a:t>Chocolate and Heart Disease: Study</a:t>
            </a:r>
          </a:p>
        </p:txBody>
      </p:sp>
      <p:sp>
        <p:nvSpPr>
          <p:cNvPr id="5" name="Google Shape;109;p25"/>
          <p:cNvSpPr txBox="1">
            <a:spLocks noGrp="1"/>
          </p:cNvSpPr>
          <p:nvPr>
            <p:ph type="body" idx="1"/>
          </p:nvPr>
        </p:nvSpPr>
        <p:spPr>
          <a:xfrm>
            <a:off x="4969042" y="1024029"/>
            <a:ext cx="4090736" cy="3623100"/>
          </a:xfrm>
          <a:prstGeom prst="rect">
            <a:avLst/>
          </a:prstGeom>
          <a:noFill/>
          <a:ln>
            <a:noFill/>
          </a:ln>
        </p:spPr>
        <p:txBody>
          <a:bodyPr spcFirstLastPara="1" wrap="square" lIns="0" tIns="0" rIns="0" bIns="0" anchor="t" anchorCtr="0">
            <a:noAutofit/>
          </a:bodyPr>
          <a:lstStyle/>
          <a:p>
            <a:pPr marL="457200" marR="114300" lvl="0" indent="-381000" algn="l" rtl="0">
              <a:spcBef>
                <a:spcPts val="0"/>
              </a:spcBef>
              <a:spcAft>
                <a:spcPts val="0"/>
              </a:spcAft>
              <a:buSzPts val="2400"/>
              <a:buChar char="●"/>
            </a:pPr>
            <a:r>
              <a:rPr lang="en-US" b="1" dirty="0">
                <a:solidFill>
                  <a:schemeClr val="tx1"/>
                </a:solidFill>
                <a:latin typeface="Rockwell" panose="02060603020205020403" pitchFamily="18" charset="77"/>
              </a:rPr>
              <a:t>Population </a:t>
            </a:r>
            <a:r>
              <a:rPr lang="en-US" dirty="0">
                <a:solidFill>
                  <a:schemeClr val="tx1"/>
                </a:solidFill>
                <a:latin typeface="Rockwell" panose="02060603020205020403" pitchFamily="18" charset="77"/>
              </a:rPr>
              <a:t>(</a:t>
            </a:r>
            <a:r>
              <a:rPr lang="en" i="0" u="none" strike="noStrike" cap="none" dirty="0">
                <a:solidFill>
                  <a:schemeClr val="tx1"/>
                </a:solidFill>
                <a:latin typeface="Rockwell" panose="02060603020205020403" pitchFamily="18" charset="77"/>
                <a:sym typeface="Arial"/>
              </a:rPr>
              <a:t>individuals</a:t>
            </a:r>
            <a:r>
              <a:rPr lang="en" b="0" i="0" u="none" strike="noStrike" cap="none" dirty="0">
                <a:solidFill>
                  <a:schemeClr val="tx1"/>
                </a:solidFill>
                <a:latin typeface="Rockwell" panose="02060603020205020403" pitchFamily="18" charset="77"/>
                <a:sym typeface="Arial"/>
              </a:rPr>
              <a:t>, study subjects, participants, units</a:t>
            </a:r>
            <a:r>
              <a:rPr lang="en-US" b="0" i="0" u="none" strike="noStrike" cap="none" dirty="0">
                <a:solidFill>
                  <a:schemeClr val="tx1"/>
                </a:solidFill>
                <a:latin typeface="Rockwell" panose="02060603020205020403" pitchFamily="18" charset="77"/>
                <a:sym typeface="Arial"/>
              </a:rPr>
              <a:t>):</a:t>
            </a:r>
            <a:r>
              <a:rPr lang="en-US" dirty="0">
                <a:solidFill>
                  <a:schemeClr val="tx1"/>
                </a:solidFill>
                <a:latin typeface="Rockwell" panose="02060603020205020403" pitchFamily="18" charset="77"/>
              </a:rPr>
              <a:t> 20K </a:t>
            </a:r>
            <a:r>
              <a:rPr lang="en" b="0" i="1" u="none" strike="noStrike" cap="none" dirty="0">
                <a:solidFill>
                  <a:schemeClr val="tx1"/>
                </a:solidFill>
                <a:latin typeface="Rockwell" panose="02060603020205020403" pitchFamily="18" charset="77"/>
                <a:ea typeface="Arial"/>
                <a:cs typeface="Arial"/>
                <a:sym typeface="Arial"/>
              </a:rPr>
              <a:t>European adults</a:t>
            </a:r>
            <a:r>
              <a:rPr lang="en-US" b="0" i="1" u="none" strike="noStrike" cap="none" dirty="0">
                <a:solidFill>
                  <a:schemeClr val="tx1"/>
                </a:solidFill>
                <a:latin typeface="Rockwell" panose="02060603020205020403" pitchFamily="18" charset="77"/>
                <a:ea typeface="Arial"/>
                <a:cs typeface="Arial"/>
                <a:sym typeface="Arial"/>
              </a:rPr>
              <a:t> followed for 12 years.</a:t>
            </a:r>
            <a:br>
              <a:rPr lang="en-US" b="0" i="1" u="none" strike="noStrike" cap="none" dirty="0">
                <a:solidFill>
                  <a:schemeClr val="tx1"/>
                </a:solidFill>
                <a:latin typeface="Rockwell" panose="02060603020205020403" pitchFamily="18" charset="77"/>
                <a:ea typeface="Arial"/>
                <a:cs typeface="Arial"/>
                <a:sym typeface="Arial"/>
              </a:rPr>
            </a:br>
            <a:endParaRPr b="0" i="1" u="none" strike="noStrike" cap="none" dirty="0">
              <a:solidFill>
                <a:schemeClr val="tx1"/>
              </a:solidFill>
              <a:latin typeface="Rockwell" panose="02060603020205020403" pitchFamily="18" charset="77"/>
              <a:ea typeface="Arial"/>
              <a:cs typeface="Arial"/>
              <a:sym typeface="Arial"/>
            </a:endParaRPr>
          </a:p>
          <a:p>
            <a:pPr marL="457200" marR="114300" lvl="0" indent="-381000" algn="l" rtl="0">
              <a:spcBef>
                <a:spcPts val="0"/>
              </a:spcBef>
              <a:spcAft>
                <a:spcPts val="0"/>
              </a:spcAft>
              <a:buSzPts val="2400"/>
              <a:buFont typeface="Arial"/>
              <a:buChar char="●"/>
            </a:pPr>
            <a:r>
              <a:rPr lang="en-US" b="1" dirty="0">
                <a:solidFill>
                  <a:schemeClr val="tx1"/>
                </a:solidFill>
                <a:latin typeface="Rockwell" panose="02060603020205020403" pitchFamily="18" charset="77"/>
              </a:rPr>
              <a:t>T</a:t>
            </a:r>
            <a:r>
              <a:rPr lang="en" b="1" i="0" u="none" strike="noStrike" cap="none" dirty="0">
                <a:solidFill>
                  <a:schemeClr val="tx1"/>
                </a:solidFill>
                <a:latin typeface="Rockwell" panose="02060603020205020403" pitchFamily="18" charset="77"/>
                <a:ea typeface="Arial"/>
                <a:cs typeface="Arial"/>
                <a:sym typeface="Arial"/>
              </a:rPr>
              <a:t>reatment</a:t>
            </a:r>
            <a:r>
              <a:rPr lang="en-US" b="1" dirty="0">
                <a:solidFill>
                  <a:schemeClr val="tx1"/>
                </a:solidFill>
                <a:latin typeface="Rockwell" panose="02060603020205020403" pitchFamily="18" charset="77"/>
              </a:rPr>
              <a:t>: </a:t>
            </a:r>
            <a:r>
              <a:rPr lang="en" b="0" i="1" u="none" strike="noStrike" cap="none" dirty="0">
                <a:solidFill>
                  <a:schemeClr val="tx1"/>
                </a:solidFill>
                <a:latin typeface="Rockwell" panose="02060603020205020403" pitchFamily="18" charset="77"/>
                <a:ea typeface="Arial"/>
                <a:cs typeface="Arial"/>
                <a:sym typeface="Arial"/>
              </a:rPr>
              <a:t>chocolate consumption</a:t>
            </a:r>
            <a:br>
              <a:rPr lang="en-US" b="0" i="1" u="none" strike="noStrike" cap="none" dirty="0">
                <a:solidFill>
                  <a:schemeClr val="tx1"/>
                </a:solidFill>
                <a:latin typeface="Rockwell" panose="02060603020205020403" pitchFamily="18" charset="77"/>
                <a:ea typeface="Arial"/>
                <a:cs typeface="Arial"/>
                <a:sym typeface="Arial"/>
              </a:rPr>
            </a:br>
            <a:endParaRPr b="0" i="1" u="none" strike="noStrike" cap="none" dirty="0">
              <a:solidFill>
                <a:schemeClr val="tx1"/>
              </a:solidFill>
              <a:latin typeface="Rockwell" panose="02060603020205020403" pitchFamily="18" charset="77"/>
              <a:ea typeface="Arial"/>
              <a:cs typeface="Arial"/>
              <a:sym typeface="Arial"/>
            </a:endParaRPr>
          </a:p>
          <a:p>
            <a:pPr marL="457200" marR="114300" lvl="0" indent="-381000" algn="l" rtl="0">
              <a:spcBef>
                <a:spcPts val="0"/>
              </a:spcBef>
              <a:spcAft>
                <a:spcPts val="0"/>
              </a:spcAft>
              <a:buSzPts val="2400"/>
              <a:buFont typeface="Arial"/>
              <a:buChar char="●"/>
            </a:pPr>
            <a:r>
              <a:rPr lang="en-US" b="1" dirty="0">
                <a:solidFill>
                  <a:schemeClr val="tx1"/>
                </a:solidFill>
                <a:latin typeface="Rockwell" panose="02060603020205020403" pitchFamily="18" charset="77"/>
              </a:rPr>
              <a:t>O</a:t>
            </a:r>
            <a:r>
              <a:rPr lang="en" b="1" i="0" u="none" strike="noStrike" cap="none" dirty="0">
                <a:solidFill>
                  <a:schemeClr val="tx1"/>
                </a:solidFill>
                <a:latin typeface="Rockwell" panose="02060603020205020403" pitchFamily="18" charset="77"/>
                <a:ea typeface="Arial"/>
                <a:cs typeface="Arial"/>
                <a:sym typeface="Arial"/>
              </a:rPr>
              <a:t>utcome</a:t>
            </a:r>
            <a:r>
              <a:rPr lang="en-US" b="1" dirty="0">
                <a:solidFill>
                  <a:schemeClr val="tx1"/>
                </a:solidFill>
                <a:latin typeface="Rockwell" panose="02060603020205020403" pitchFamily="18" charset="77"/>
              </a:rPr>
              <a:t>: </a:t>
            </a:r>
            <a:r>
              <a:rPr lang="en" b="0" i="1" u="none" strike="noStrike" cap="none" dirty="0">
                <a:solidFill>
                  <a:schemeClr val="tx1"/>
                </a:solidFill>
                <a:latin typeface="Rockwell" panose="02060603020205020403" pitchFamily="18" charset="77"/>
                <a:ea typeface="Arial"/>
                <a:cs typeface="Arial"/>
                <a:sym typeface="Arial"/>
              </a:rPr>
              <a:t>heart disease</a:t>
            </a:r>
            <a:endParaRPr b="0" i="0" u="none" strike="noStrike" cap="none" dirty="0">
              <a:solidFill>
                <a:schemeClr val="tx1"/>
              </a:solidFill>
              <a:latin typeface="Rockwell" panose="02060603020205020403" pitchFamily="18" charset="77"/>
              <a:ea typeface="Arial"/>
              <a:cs typeface="Arial"/>
              <a:sym typeface="Arial"/>
            </a:endParaRPr>
          </a:p>
        </p:txBody>
      </p:sp>
      <p:pic>
        <p:nvPicPr>
          <p:cNvPr id="4" name="Picture 3"/>
          <p:cNvPicPr>
            <a:picLocks noChangeAspect="1"/>
          </p:cNvPicPr>
          <p:nvPr/>
        </p:nvPicPr>
        <p:blipFill>
          <a:blip r:embed="rId2"/>
          <a:stretch>
            <a:fillRect/>
          </a:stretch>
        </p:blipFill>
        <p:spPr>
          <a:xfrm>
            <a:off x="397042" y="834321"/>
            <a:ext cx="4295273" cy="3800933"/>
          </a:xfrm>
          <a:prstGeom prst="rect">
            <a:avLst/>
          </a:prstGeom>
        </p:spPr>
      </p:pic>
      <p:sp>
        <p:nvSpPr>
          <p:cNvPr id="6" name="TextBox 5"/>
          <p:cNvSpPr txBox="1"/>
          <p:nvPr/>
        </p:nvSpPr>
        <p:spPr>
          <a:xfrm>
            <a:off x="397042" y="4818373"/>
            <a:ext cx="9144000" cy="276999"/>
          </a:xfrm>
          <a:prstGeom prst="rect">
            <a:avLst/>
          </a:prstGeom>
          <a:noFill/>
        </p:spPr>
        <p:txBody>
          <a:bodyPr wrap="square" rtlCol="0">
            <a:spAutoFit/>
          </a:bodyPr>
          <a:lstStyle/>
          <a:p>
            <a:r>
              <a:rPr lang="en-US" sz="1200" dirty="0"/>
              <a:t>https://</a:t>
            </a:r>
            <a:r>
              <a:rPr lang="en-US" sz="1200" dirty="0" err="1"/>
              <a:t>www.npr.org</a:t>
            </a:r>
            <a:r>
              <a:rPr lang="en-US" sz="1200" dirty="0"/>
              <a:t>/sections/</a:t>
            </a:r>
            <a:r>
              <a:rPr lang="en-US" sz="1200" dirty="0" err="1"/>
              <a:t>thesalt</a:t>
            </a:r>
            <a:r>
              <a:rPr lang="en-US" sz="1200" dirty="0"/>
              <a:t>/2015/06/19/415527652/chocolate-chocolate-its-good-for-your-heart-study-finds</a:t>
            </a:r>
          </a:p>
        </p:txBody>
      </p:sp>
    </p:spTree>
    <p:extLst>
      <p:ext uri="{BB962C8B-B14F-4D97-AF65-F5344CB8AC3E}">
        <p14:creationId xmlns:p14="http://schemas.microsoft.com/office/powerpoint/2010/main" val="2354284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6" name="Google Shape;116;p26"/>
          <p:cNvSpPr txBox="1">
            <a:spLocks noGrp="1"/>
          </p:cNvSpPr>
          <p:nvPr>
            <p:ph type="title"/>
          </p:nvPr>
        </p:nvSpPr>
        <p:spPr>
          <a:xfrm>
            <a:off x="142239" y="161535"/>
            <a:ext cx="8768081" cy="935745"/>
          </a:xfrm>
          <a:prstGeom prst="rect">
            <a:avLst/>
          </a:prstGeom>
        </p:spPr>
        <p:txBody>
          <a:bodyPr spcFirstLastPara="1" wrap="square" lIns="91425" tIns="91425" rIns="91425" bIns="91425" anchor="b" anchorCtr="0">
            <a:noAutofit/>
          </a:bodyPr>
          <a:lstStyle/>
          <a:p>
            <a:pPr marL="0" lvl="0" indent="0" algn="ctr">
              <a:spcBef>
                <a:spcPts val="0"/>
              </a:spcBef>
              <a:spcAft>
                <a:spcPts val="0"/>
              </a:spcAft>
              <a:buNone/>
            </a:pPr>
            <a:r>
              <a:rPr lang="en-US" sz="3200" dirty="0">
                <a:solidFill>
                  <a:schemeClr val="tx1"/>
                </a:solidFill>
                <a:latin typeface="Rockwell" panose="02060603020205020403" pitchFamily="18" charset="77"/>
              </a:rPr>
              <a:t>Chocolate and Heart Disease: Association</a:t>
            </a:r>
            <a:endParaRPr sz="3200" dirty="0">
              <a:solidFill>
                <a:schemeClr val="tx1"/>
              </a:solidFill>
              <a:latin typeface="Rockwell" panose="02060603020205020403" pitchFamily="18" charset="77"/>
            </a:endParaRPr>
          </a:p>
        </p:txBody>
      </p:sp>
      <p:sp>
        <p:nvSpPr>
          <p:cNvPr id="115" name="Google Shape;115;p26"/>
          <p:cNvSpPr txBox="1">
            <a:spLocks noGrp="1"/>
          </p:cNvSpPr>
          <p:nvPr>
            <p:ph type="body" idx="1"/>
          </p:nvPr>
        </p:nvSpPr>
        <p:spPr>
          <a:xfrm>
            <a:off x="442912" y="1198879"/>
            <a:ext cx="8229600" cy="3393441"/>
          </a:xfrm>
          <a:prstGeom prst="rect">
            <a:avLst/>
          </a:prstGeom>
          <a:noFill/>
          <a:ln>
            <a:noFill/>
          </a:ln>
        </p:spPr>
        <p:txBody>
          <a:bodyPr spcFirstLastPara="1" wrap="square" lIns="0" tIns="0" rIns="0" bIns="0" anchor="t" anchorCtr="0">
            <a:noAutofit/>
          </a:bodyPr>
          <a:lstStyle/>
          <a:p>
            <a:pPr marL="0" marR="114300" lvl="0" indent="0" algn="l" rtl="0">
              <a:spcBef>
                <a:spcPts val="0"/>
              </a:spcBef>
              <a:spcAft>
                <a:spcPts val="0"/>
              </a:spcAft>
              <a:buNone/>
            </a:pPr>
            <a:r>
              <a:rPr lang="en-US" b="1" i="0" u="none" strike="noStrike" cap="none" dirty="0">
                <a:solidFill>
                  <a:srgbClr val="000000"/>
                </a:solidFill>
                <a:latin typeface="Rockwell" panose="02060603020205020403" pitchFamily="18" charset="77"/>
                <a:ea typeface="Arial"/>
                <a:cs typeface="Arial"/>
                <a:sym typeface="Arial"/>
              </a:rPr>
              <a:t>Question 1: </a:t>
            </a:r>
            <a:r>
              <a:rPr lang="en" b="0" i="0" u="none" strike="noStrike" cap="none" dirty="0">
                <a:solidFill>
                  <a:srgbClr val="000000"/>
                </a:solidFill>
                <a:latin typeface="Rockwell" panose="02060603020205020403" pitchFamily="18" charset="77"/>
                <a:ea typeface="Arial"/>
                <a:cs typeface="Arial"/>
                <a:sym typeface="Arial"/>
              </a:rPr>
              <a:t>Is there </a:t>
            </a:r>
            <a:r>
              <a:rPr lang="en" b="0" i="0" u="none" strike="noStrike" cap="none" dirty="0">
                <a:solidFill>
                  <a:srgbClr val="EC5D57"/>
                </a:solidFill>
                <a:latin typeface="Rockwell" panose="02060603020205020403" pitchFamily="18" charset="77"/>
                <a:ea typeface="Arial"/>
                <a:cs typeface="Arial"/>
                <a:sym typeface="Arial"/>
              </a:rPr>
              <a:t>any </a:t>
            </a:r>
            <a:r>
              <a:rPr lang="en-US" b="0" i="0" u="none" strike="noStrike" cap="none" dirty="0">
                <a:solidFill>
                  <a:srgbClr val="EC5D57"/>
                </a:solidFill>
                <a:latin typeface="Rockwell" panose="02060603020205020403" pitchFamily="18" charset="77"/>
                <a:ea typeface="Arial"/>
                <a:cs typeface="Arial"/>
                <a:sym typeface="Arial"/>
              </a:rPr>
              <a:t>association</a:t>
            </a:r>
            <a:r>
              <a:rPr lang="en" b="0" i="0" u="none" strike="noStrike" cap="none" dirty="0">
                <a:solidFill>
                  <a:srgbClr val="000000"/>
                </a:solidFill>
                <a:latin typeface="Rockwell" panose="02060603020205020403" pitchFamily="18" charset="77"/>
                <a:ea typeface="Arial"/>
                <a:cs typeface="Arial"/>
                <a:sym typeface="Arial"/>
              </a:rPr>
              <a:t> </a:t>
            </a:r>
            <a:r>
              <a:rPr lang="en-US" b="0" i="0" u="none" strike="noStrike" cap="none" dirty="0">
                <a:solidFill>
                  <a:srgbClr val="000000"/>
                </a:solidFill>
                <a:latin typeface="Rockwell" panose="02060603020205020403" pitchFamily="18" charset="77"/>
                <a:ea typeface="Arial"/>
                <a:cs typeface="Arial"/>
                <a:sym typeface="Arial"/>
              </a:rPr>
              <a:t>(any relationship) </a:t>
            </a:r>
            <a:r>
              <a:rPr lang="en" b="0" i="0" u="none" strike="noStrike" cap="none" dirty="0">
                <a:solidFill>
                  <a:srgbClr val="000000"/>
                </a:solidFill>
                <a:latin typeface="Rockwell" panose="02060603020205020403" pitchFamily="18" charset="77"/>
                <a:ea typeface="Arial"/>
                <a:cs typeface="Arial"/>
                <a:sym typeface="Arial"/>
              </a:rPr>
              <a:t>between chocolate consumption and heart disease</a:t>
            </a:r>
            <a:r>
              <a:rPr lang="en-US" dirty="0">
                <a:solidFill>
                  <a:srgbClr val="000000"/>
                </a:solidFill>
                <a:latin typeface="Rockwell" panose="02060603020205020403" pitchFamily="18" charset="77"/>
              </a:rPr>
              <a:t>?</a:t>
            </a:r>
          </a:p>
          <a:p>
            <a:pPr marL="0" marR="114300" lvl="0" indent="0" algn="l" rtl="0">
              <a:spcBef>
                <a:spcPts val="0"/>
              </a:spcBef>
              <a:spcAft>
                <a:spcPts val="0"/>
              </a:spcAft>
              <a:buNone/>
            </a:pPr>
            <a:endParaRPr lang="en-US" b="0" i="0" u="none" strike="noStrike" cap="none" dirty="0">
              <a:solidFill>
                <a:srgbClr val="000000"/>
              </a:solidFill>
              <a:latin typeface="Rockwell" panose="02060603020205020403" pitchFamily="18" charset="77"/>
              <a:ea typeface="Arial"/>
              <a:cs typeface="Arial"/>
              <a:sym typeface="Arial"/>
            </a:endParaRPr>
          </a:p>
          <a:p>
            <a:pPr marL="342900" marR="114300" indent="-342900">
              <a:spcBef>
                <a:spcPts val="0"/>
              </a:spcBef>
            </a:pPr>
            <a:r>
              <a:rPr lang="en-US" b="1" dirty="0">
                <a:solidFill>
                  <a:srgbClr val="000000"/>
                </a:solidFill>
                <a:latin typeface="Rockwell" panose="02060603020205020403" pitchFamily="18" charset="77"/>
              </a:rPr>
              <a:t>Data:</a:t>
            </a:r>
            <a:r>
              <a:rPr lang="en-US" dirty="0">
                <a:solidFill>
                  <a:srgbClr val="000000"/>
                </a:solidFill>
                <a:latin typeface="Rockwell" panose="02060603020205020403" pitchFamily="18" charset="77"/>
              </a:rPr>
              <a:t> “Among those in the top tier of chocolate consumption, 12 percent developed or died of cardiovascular disease during the study, compared to 17.4 percent of those who didn’t eat chocolate.”</a:t>
            </a:r>
            <a:endParaRPr lang="en-US" sz="1400" i="1" dirty="0">
              <a:solidFill>
                <a:srgbClr val="4B4B4B"/>
              </a:solidFill>
              <a:latin typeface="Rockwell" panose="02060603020205020403" pitchFamily="18" charset="77"/>
            </a:endParaRPr>
          </a:p>
          <a:p>
            <a:pPr marL="0" marR="114300" lvl="0" indent="0">
              <a:spcBef>
                <a:spcPts val="0"/>
              </a:spcBef>
              <a:buNone/>
            </a:pPr>
            <a:endParaRPr lang="en-US" sz="800" i="1" dirty="0">
              <a:solidFill>
                <a:srgbClr val="4B4B4B"/>
              </a:solidFill>
              <a:latin typeface="Rockwell" panose="02060603020205020403" pitchFamily="18" charset="77"/>
            </a:endParaRPr>
          </a:p>
          <a:p>
            <a:pPr marR="114300" lvl="0">
              <a:spcBef>
                <a:spcPts val="0"/>
              </a:spcBef>
              <a:buFont typeface="Arial"/>
              <a:buChar char="●"/>
            </a:pPr>
            <a:r>
              <a:rPr lang="en-US" b="1" dirty="0">
                <a:solidFill>
                  <a:schemeClr val="tx1">
                    <a:lumMod val="50000"/>
                  </a:schemeClr>
                </a:solidFill>
                <a:latin typeface="Rockwell" panose="02060603020205020403" pitchFamily="18" charset="77"/>
              </a:rPr>
              <a:t>Answer: </a:t>
            </a:r>
            <a:r>
              <a:rPr lang="en-US" dirty="0">
                <a:solidFill>
                  <a:schemeClr val="tx1">
                    <a:lumMod val="50000"/>
                  </a:schemeClr>
                </a:solidFill>
                <a:latin typeface="Rockwell" panose="02060603020205020403" pitchFamily="18" charset="77"/>
              </a:rPr>
              <a:t>Yes, this points to an </a:t>
            </a:r>
            <a:r>
              <a:rPr lang="en-US" b="1" dirty="0">
                <a:solidFill>
                  <a:schemeClr val="tx1">
                    <a:lumMod val="50000"/>
                  </a:schemeClr>
                </a:solidFill>
                <a:latin typeface="Rockwell" panose="02060603020205020403" pitchFamily="18" charset="77"/>
              </a:rPr>
              <a:t>association</a:t>
            </a:r>
          </a:p>
          <a:p>
            <a:pPr marL="342900" marR="114300" indent="-342900">
              <a:spcBef>
                <a:spcPts val="0"/>
              </a:spcBef>
            </a:pPr>
            <a:endParaRPr lang="en-US" b="0" i="0" u="none" strike="noStrike" cap="none" dirty="0">
              <a:solidFill>
                <a:srgbClr val="000000"/>
              </a:solidFill>
              <a:latin typeface="Arial"/>
              <a:ea typeface="Arial"/>
              <a:cs typeface="Arial"/>
              <a:sym typeface="Arial"/>
            </a:endParaRPr>
          </a:p>
          <a:p>
            <a:pPr marL="0" marR="114300" lvl="0" indent="0" algn="l" rtl="0">
              <a:spcBef>
                <a:spcPts val="0"/>
              </a:spcBef>
              <a:spcAft>
                <a:spcPts val="0"/>
              </a:spcAft>
              <a:buNone/>
            </a:pPr>
            <a:endParaRPr b="0" i="0" u="none" strike="noStrike" cap="none" dirty="0">
              <a:solidFill>
                <a:srgbClr val="4B4B4B"/>
              </a:solidFill>
              <a:latin typeface="Arial"/>
              <a:ea typeface="Arial"/>
              <a:cs typeface="Arial"/>
              <a:sym typeface="Arial"/>
            </a:endParaRPr>
          </a:p>
        </p:txBody>
      </p:sp>
    </p:spTree>
    <p:extLst>
      <p:ext uri="{BB962C8B-B14F-4D97-AF65-F5344CB8AC3E}">
        <p14:creationId xmlns:p14="http://schemas.microsoft.com/office/powerpoint/2010/main" val="3311793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5" name="Google Shape;116;p26"/>
          <p:cNvSpPr txBox="1">
            <a:spLocks noGrp="1"/>
          </p:cNvSpPr>
          <p:nvPr>
            <p:ph type="title"/>
          </p:nvPr>
        </p:nvSpPr>
        <p:spPr>
          <a:xfrm>
            <a:off x="193041" y="0"/>
            <a:ext cx="8798559" cy="1071562"/>
          </a:xfrm>
          <a:prstGeom prst="rect">
            <a:avLst/>
          </a:prstGeom>
        </p:spPr>
        <p:txBody>
          <a:bodyPr spcFirstLastPara="1" wrap="square" lIns="91425" tIns="91425" rIns="91425" bIns="91425" anchor="b" anchorCtr="0">
            <a:noAutofit/>
          </a:bodyPr>
          <a:lstStyle/>
          <a:p>
            <a:pPr marL="0" lvl="0" indent="0" algn="ctr">
              <a:spcBef>
                <a:spcPts val="0"/>
              </a:spcBef>
              <a:spcAft>
                <a:spcPts val="0"/>
              </a:spcAft>
              <a:buNone/>
            </a:pPr>
            <a:r>
              <a:rPr lang="en-US" sz="3200" dirty="0">
                <a:solidFill>
                  <a:schemeClr val="tx1"/>
                </a:solidFill>
                <a:latin typeface="Rockwell" panose="02060603020205020403" pitchFamily="18" charset="77"/>
              </a:rPr>
              <a:t>Chocolate and Heart Disease: Causation</a:t>
            </a:r>
            <a:endParaRPr sz="3200" dirty="0">
              <a:solidFill>
                <a:schemeClr val="tx1"/>
              </a:solidFill>
              <a:latin typeface="Rockwell" panose="02060603020205020403" pitchFamily="18" charset="77"/>
            </a:endParaRPr>
          </a:p>
        </p:txBody>
      </p:sp>
      <p:sp>
        <p:nvSpPr>
          <p:cNvPr id="127" name="Google Shape;127;p28"/>
          <p:cNvSpPr txBox="1">
            <a:spLocks noGrp="1"/>
          </p:cNvSpPr>
          <p:nvPr>
            <p:ph type="body" idx="1"/>
          </p:nvPr>
        </p:nvSpPr>
        <p:spPr>
          <a:xfrm>
            <a:off x="457199" y="1239520"/>
            <a:ext cx="8229600" cy="3455142"/>
          </a:xfrm>
          <a:prstGeom prst="rect">
            <a:avLst/>
          </a:prstGeom>
          <a:noFill/>
          <a:ln>
            <a:noFill/>
          </a:ln>
        </p:spPr>
        <p:txBody>
          <a:bodyPr spcFirstLastPara="1" wrap="square" lIns="0" tIns="0" rIns="0" bIns="0" anchor="t" anchorCtr="0">
            <a:noAutofit/>
          </a:bodyPr>
          <a:lstStyle/>
          <a:p>
            <a:pPr marL="0" marR="114300" lvl="0" indent="0" algn="l" rtl="0">
              <a:spcBef>
                <a:spcPts val="0"/>
              </a:spcBef>
              <a:spcAft>
                <a:spcPts val="0"/>
              </a:spcAft>
              <a:buNone/>
            </a:pPr>
            <a:r>
              <a:rPr lang="en-US" b="1" i="0" u="none" strike="noStrike" cap="none" dirty="0">
                <a:solidFill>
                  <a:schemeClr val="tx1">
                    <a:lumMod val="50000"/>
                  </a:schemeClr>
                </a:solidFill>
                <a:latin typeface="Rockwell" panose="02060603020205020403" pitchFamily="18" charset="77"/>
                <a:ea typeface="Arial"/>
                <a:cs typeface="Arial"/>
                <a:sym typeface="Arial"/>
              </a:rPr>
              <a:t>Question 2: </a:t>
            </a:r>
            <a:r>
              <a:rPr lang="en" b="0" i="0" u="none" strike="noStrike" cap="none" dirty="0">
                <a:solidFill>
                  <a:schemeClr val="tx1">
                    <a:lumMod val="50000"/>
                  </a:schemeClr>
                </a:solidFill>
                <a:latin typeface="Rockwell" panose="02060603020205020403" pitchFamily="18" charset="77"/>
                <a:ea typeface="Arial"/>
                <a:cs typeface="Arial"/>
                <a:sym typeface="Arial"/>
              </a:rPr>
              <a:t>Does chocolate consumption lead to a reduction in heart disease?</a:t>
            </a:r>
            <a:br>
              <a:rPr lang="en-US" dirty="0">
                <a:solidFill>
                  <a:srgbClr val="4B4B4B"/>
                </a:solidFill>
                <a:latin typeface="Rockwell" panose="02060603020205020403" pitchFamily="18" charset="77"/>
              </a:rPr>
            </a:br>
            <a:endParaRPr lang="en-US" dirty="0">
              <a:solidFill>
                <a:srgbClr val="4B4B4B"/>
              </a:solidFill>
              <a:latin typeface="Rockwell" panose="02060603020205020403" pitchFamily="18" charset="77"/>
            </a:endParaRPr>
          </a:p>
          <a:p>
            <a:pPr marL="342900" marR="114300" indent="-342900">
              <a:spcBef>
                <a:spcPts val="0"/>
              </a:spcBef>
            </a:pPr>
            <a:r>
              <a:rPr lang="en-US" b="1" dirty="0">
                <a:solidFill>
                  <a:schemeClr val="tx1"/>
                </a:solidFill>
                <a:latin typeface="Rockwell" panose="02060603020205020403" pitchFamily="18" charset="77"/>
              </a:rPr>
              <a:t>This questions asks about </a:t>
            </a:r>
            <a:r>
              <a:rPr lang="en" b="1" i="0" u="none" strike="noStrike" cap="none" dirty="0">
                <a:solidFill>
                  <a:schemeClr val="accent2">
                    <a:lumMod val="50000"/>
                  </a:schemeClr>
                </a:solidFill>
                <a:latin typeface="Rockwell" panose="02060603020205020403" pitchFamily="18" charset="77"/>
                <a:ea typeface="Arial"/>
                <a:cs typeface="Arial"/>
                <a:sym typeface="Arial"/>
              </a:rPr>
              <a:t>causality</a:t>
            </a:r>
            <a:endParaRPr b="1" i="0" u="none" strike="noStrike" cap="none" dirty="0">
              <a:solidFill>
                <a:schemeClr val="accent2">
                  <a:lumMod val="50000"/>
                </a:schemeClr>
              </a:solidFill>
              <a:latin typeface="Rockwell" panose="02060603020205020403" pitchFamily="18" charset="77"/>
              <a:ea typeface="Arial"/>
              <a:cs typeface="Arial"/>
              <a:sym typeface="Arial"/>
            </a:endParaRPr>
          </a:p>
          <a:p>
            <a:pPr marL="0" marR="114300" lvl="0" indent="0" algn="l" rtl="0">
              <a:spcBef>
                <a:spcPts val="0"/>
              </a:spcBef>
              <a:spcAft>
                <a:spcPts val="0"/>
              </a:spcAft>
              <a:buNone/>
            </a:pPr>
            <a:endParaRPr sz="1200" b="0" i="0" u="none" strike="noStrike" cap="none" dirty="0">
              <a:solidFill>
                <a:srgbClr val="4B4B4B"/>
              </a:solidFill>
              <a:latin typeface="Rockwell" panose="02060603020205020403" pitchFamily="18" charset="77"/>
              <a:ea typeface="Arial"/>
              <a:cs typeface="Arial"/>
              <a:sym typeface="Arial"/>
            </a:endParaRPr>
          </a:p>
          <a:p>
            <a:pPr marL="342900" marR="114300" indent="-342900">
              <a:spcBef>
                <a:spcPts val="0"/>
              </a:spcBef>
            </a:pPr>
            <a:r>
              <a:rPr lang="en" b="0" i="0" u="none" strike="noStrike" cap="none" dirty="0">
                <a:solidFill>
                  <a:srgbClr val="000000"/>
                </a:solidFill>
                <a:latin typeface="Rockwell" panose="02060603020205020403" pitchFamily="18" charset="77"/>
                <a:ea typeface="Arial"/>
                <a:cs typeface="Arial"/>
                <a:sym typeface="Arial"/>
              </a:rPr>
              <a:t>This question is often harder to answer.</a:t>
            </a:r>
            <a:endParaRPr dirty="0">
              <a:solidFill>
                <a:srgbClr val="0365C0"/>
              </a:solidFill>
              <a:latin typeface="Rockwell" panose="02060603020205020403" pitchFamily="18" charset="77"/>
            </a:endParaRPr>
          </a:p>
          <a:p>
            <a:pPr marL="171450" marR="114300" indent="-171450">
              <a:spcBef>
                <a:spcPts val="0"/>
              </a:spcBef>
            </a:pPr>
            <a:endParaRPr sz="1200" dirty="0">
              <a:solidFill>
                <a:srgbClr val="0365C0"/>
              </a:solidFill>
              <a:latin typeface="Rockwell" panose="02060603020205020403" pitchFamily="18" charset="77"/>
            </a:endParaRPr>
          </a:p>
          <a:p>
            <a:pPr marL="342900" marR="114300" indent="-342900">
              <a:spcBef>
                <a:spcPts val="0"/>
              </a:spcBef>
            </a:pPr>
            <a:r>
              <a:rPr lang="en" b="0" i="0" u="none" strike="noStrike" cap="none" dirty="0">
                <a:solidFill>
                  <a:srgbClr val="000000"/>
                </a:solidFill>
                <a:latin typeface="Rockwell" panose="02060603020205020403" pitchFamily="18" charset="77"/>
                <a:ea typeface="Arial"/>
                <a:cs typeface="Arial"/>
                <a:sym typeface="Arial"/>
              </a:rPr>
              <a:t>“[The study] doesn’t prove a cause-and-effect relationship between chocolate and reduced risk of heart disease and stroke.”</a:t>
            </a:r>
            <a:r>
              <a:rPr lang="en-US" b="0" i="0" u="none" strike="noStrike" cap="none" dirty="0">
                <a:solidFill>
                  <a:srgbClr val="000000"/>
                </a:solidFill>
                <a:latin typeface="Rockwell" panose="02060603020205020403" pitchFamily="18" charset="77"/>
                <a:ea typeface="Arial"/>
                <a:cs typeface="Arial"/>
                <a:sym typeface="Arial"/>
              </a:rPr>
              <a:t> </a:t>
            </a:r>
            <a:r>
              <a:rPr lang="en" b="0" i="1" u="none" strike="noStrike" cap="none" dirty="0">
                <a:solidFill>
                  <a:srgbClr val="000000"/>
                </a:solidFill>
                <a:latin typeface="Rockwell" panose="02060603020205020403" pitchFamily="18" charset="77"/>
                <a:ea typeface="Arial"/>
                <a:cs typeface="Arial"/>
                <a:sym typeface="Arial"/>
              </a:rPr>
              <a:t>- </a:t>
            </a:r>
            <a:r>
              <a:rPr lang="en" sz="1400" b="0" i="1" u="none" strike="noStrike" cap="none" dirty="0">
                <a:solidFill>
                  <a:srgbClr val="000000"/>
                </a:solidFill>
                <a:latin typeface="Rockwell" panose="02060603020205020403" pitchFamily="18" charset="77"/>
                <a:ea typeface="Arial"/>
                <a:cs typeface="Arial"/>
                <a:sym typeface="Arial"/>
              </a:rPr>
              <a:t>JoAnn Manson, chief of Preventive Medicine at Brigham and Women’s Hospital, Boston</a:t>
            </a:r>
            <a:endParaRPr sz="1400" b="0" i="0" u="none" strike="noStrike" cap="none" dirty="0">
              <a:solidFill>
                <a:srgbClr val="4B4B4B"/>
              </a:solidFill>
              <a:latin typeface="Rockwell" panose="02060603020205020403" pitchFamily="18" charset="77"/>
              <a:ea typeface="Arial"/>
              <a:cs typeface="Arial"/>
              <a:sym typeface="Arial"/>
            </a:endParaRPr>
          </a:p>
          <a:p>
            <a:pPr marL="0" marR="114300" lvl="0" indent="0" algn="l" rtl="0">
              <a:spcBef>
                <a:spcPts val="0"/>
              </a:spcBef>
              <a:spcAft>
                <a:spcPts val="0"/>
              </a:spcAft>
              <a:buNone/>
            </a:pPr>
            <a:endParaRPr sz="1700" b="0" i="0" u="none" strike="noStrike" cap="none" dirty="0">
              <a:solidFill>
                <a:srgbClr val="4B4B4B"/>
              </a:solidFill>
              <a:latin typeface="Arial"/>
              <a:ea typeface="Arial"/>
              <a:cs typeface="Arial"/>
              <a:sym typeface="Arial"/>
            </a:endParaRPr>
          </a:p>
          <a:p>
            <a:pPr marL="0" marR="114300" lvl="0" indent="0" algn="l" rtl="0">
              <a:spcBef>
                <a:spcPts val="0"/>
              </a:spcBef>
              <a:spcAft>
                <a:spcPts val="0"/>
              </a:spcAft>
              <a:buNone/>
            </a:pPr>
            <a:endParaRPr sz="1700" b="0" i="0" u="none" strike="noStrike" cap="none" dirty="0">
              <a:solidFill>
                <a:srgbClr val="4B4B4B"/>
              </a:solidFill>
              <a:latin typeface="Arial"/>
              <a:ea typeface="Arial"/>
              <a:cs typeface="Arial"/>
              <a:sym typeface="Arial"/>
            </a:endParaRPr>
          </a:p>
        </p:txBody>
      </p:sp>
    </p:spTree>
    <p:extLst>
      <p:ext uri="{BB962C8B-B14F-4D97-AF65-F5344CB8AC3E}">
        <p14:creationId xmlns:p14="http://schemas.microsoft.com/office/powerpoint/2010/main" val="1274605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6" name="Google Shape;116;p26"/>
          <p:cNvSpPr txBox="1">
            <a:spLocks noGrp="1"/>
          </p:cNvSpPr>
          <p:nvPr>
            <p:ph type="title"/>
          </p:nvPr>
        </p:nvSpPr>
        <p:spPr>
          <a:xfrm>
            <a:off x="111759" y="91440"/>
            <a:ext cx="8676641" cy="1008697"/>
          </a:xfrm>
          <a:prstGeom prst="rect">
            <a:avLst/>
          </a:prstGeom>
        </p:spPr>
        <p:txBody>
          <a:bodyPr spcFirstLastPara="1" wrap="square" lIns="91425" tIns="91425" rIns="91425" bIns="91425" anchor="b" anchorCtr="0">
            <a:noAutofit/>
          </a:bodyPr>
          <a:lstStyle/>
          <a:p>
            <a:pPr marL="0" lvl="0" indent="0" algn="ctr">
              <a:spcBef>
                <a:spcPts val="0"/>
              </a:spcBef>
              <a:spcAft>
                <a:spcPts val="0"/>
              </a:spcAft>
              <a:buNone/>
            </a:pPr>
            <a:r>
              <a:rPr lang="en-US" sz="3200" dirty="0">
                <a:solidFill>
                  <a:schemeClr val="tx1"/>
                </a:solidFill>
                <a:latin typeface="Rockwell" panose="02060603020205020403" pitchFamily="18" charset="77"/>
              </a:rPr>
              <a:t>Chocolate and Heart Disease: Alternatives</a:t>
            </a:r>
            <a:endParaRPr sz="3200" dirty="0">
              <a:solidFill>
                <a:schemeClr val="tx1"/>
              </a:solidFill>
              <a:latin typeface="Rockwell" panose="02060603020205020403" pitchFamily="18" charset="77"/>
            </a:endParaRPr>
          </a:p>
        </p:txBody>
      </p:sp>
      <p:sp>
        <p:nvSpPr>
          <p:cNvPr id="127" name="Google Shape;127;p28"/>
          <p:cNvSpPr txBox="1">
            <a:spLocks noGrp="1"/>
          </p:cNvSpPr>
          <p:nvPr>
            <p:ph type="body" idx="1"/>
          </p:nvPr>
        </p:nvSpPr>
        <p:spPr>
          <a:xfrm>
            <a:off x="457199" y="1209039"/>
            <a:ext cx="8229600" cy="3514197"/>
          </a:xfrm>
          <a:prstGeom prst="rect">
            <a:avLst/>
          </a:prstGeom>
          <a:noFill/>
          <a:ln>
            <a:noFill/>
          </a:ln>
        </p:spPr>
        <p:txBody>
          <a:bodyPr spcFirstLastPara="1" wrap="square" lIns="0" tIns="0" rIns="0" bIns="0" anchor="t" anchorCtr="0">
            <a:noAutofit/>
          </a:bodyPr>
          <a:lstStyle/>
          <a:p>
            <a:pPr marL="0" marR="114300" indent="0">
              <a:spcBef>
                <a:spcPts val="0"/>
              </a:spcBef>
              <a:buNone/>
            </a:pPr>
            <a:r>
              <a:rPr lang="en-US" b="1" dirty="0">
                <a:solidFill>
                  <a:schemeClr val="tx1">
                    <a:lumMod val="50000"/>
                  </a:schemeClr>
                </a:solidFill>
              </a:rPr>
              <a:t>Question 3: </a:t>
            </a:r>
            <a:r>
              <a:rPr lang="en-US" dirty="0">
                <a:solidFill>
                  <a:schemeClr val="tx1">
                    <a:lumMod val="50000"/>
                  </a:schemeClr>
                </a:solidFill>
              </a:rPr>
              <a:t>Is the fact that people ate more chocolate the only possible cause for the observed effect of decreased heart disease risk?</a:t>
            </a:r>
            <a:br>
              <a:rPr lang="en-US" dirty="0">
                <a:solidFill>
                  <a:schemeClr val="tx1">
                    <a:lumMod val="50000"/>
                  </a:schemeClr>
                </a:solidFill>
              </a:rPr>
            </a:br>
            <a:endParaRPr lang="en-US" dirty="0">
              <a:solidFill>
                <a:schemeClr val="tx1">
                  <a:lumMod val="50000"/>
                </a:schemeClr>
              </a:solidFill>
            </a:endParaRPr>
          </a:p>
          <a:p>
            <a:pPr marL="342900" marR="114300" indent="-342900">
              <a:spcBef>
                <a:spcPts val="0"/>
              </a:spcBef>
            </a:pPr>
            <a:r>
              <a:rPr lang="en-US" dirty="0">
                <a:solidFill>
                  <a:schemeClr val="tx1">
                    <a:lumMod val="50000"/>
                  </a:schemeClr>
                </a:solidFill>
              </a:rPr>
              <a:t>For example, suppose the people who ate more chocolate tended to live in European countries with better health care?</a:t>
            </a:r>
            <a:br>
              <a:rPr lang="en-US" dirty="0">
                <a:solidFill>
                  <a:schemeClr val="tx1">
                    <a:lumMod val="50000"/>
                  </a:schemeClr>
                </a:solidFill>
              </a:rPr>
            </a:br>
            <a:endParaRPr lang="en-US" dirty="0">
              <a:solidFill>
                <a:schemeClr val="tx1">
                  <a:lumMod val="50000"/>
                </a:schemeClr>
              </a:solidFill>
            </a:endParaRPr>
          </a:p>
          <a:p>
            <a:pPr marL="342900" marR="114300" indent="-342900">
              <a:spcBef>
                <a:spcPts val="0"/>
              </a:spcBef>
            </a:pPr>
            <a:r>
              <a:rPr lang="en-US" dirty="0">
                <a:solidFill>
                  <a:schemeClr val="tx1">
                    <a:lumMod val="50000"/>
                  </a:schemeClr>
                </a:solidFill>
              </a:rPr>
              <a:t>What if wealthier people eat more chocolate and can also afford better health care? </a:t>
            </a:r>
          </a:p>
          <a:p>
            <a:pPr marL="342900" marR="114300" indent="-342900">
              <a:spcBef>
                <a:spcPts val="0"/>
              </a:spcBef>
            </a:pPr>
            <a:endParaRPr lang="en-US" dirty="0">
              <a:solidFill>
                <a:schemeClr val="tx1"/>
              </a:solidFill>
            </a:endParaRPr>
          </a:p>
          <a:p>
            <a:pPr marL="342900" marR="114300" indent="-342900">
              <a:spcBef>
                <a:spcPts val="0"/>
              </a:spcBef>
            </a:pPr>
            <a:endParaRPr sz="1400" b="0" i="0" u="none" strike="noStrike" cap="none" dirty="0">
              <a:solidFill>
                <a:schemeClr val="tx1"/>
              </a:solidFill>
              <a:sym typeface="Arial"/>
            </a:endParaRPr>
          </a:p>
          <a:p>
            <a:pPr marL="0" marR="114300" lvl="0" indent="0" algn="l" rtl="0">
              <a:spcBef>
                <a:spcPts val="0"/>
              </a:spcBef>
              <a:spcAft>
                <a:spcPts val="0"/>
              </a:spcAft>
              <a:buNone/>
            </a:pPr>
            <a:endParaRPr sz="1700" b="0" i="0" u="none" strike="noStrike" cap="none" dirty="0">
              <a:solidFill>
                <a:srgbClr val="4B4B4B"/>
              </a:solidFill>
              <a:latin typeface="Arial"/>
              <a:ea typeface="Arial"/>
              <a:cs typeface="Arial"/>
              <a:sym typeface="Arial"/>
            </a:endParaRPr>
          </a:p>
          <a:p>
            <a:pPr marL="0" marR="114300" lvl="0" indent="0" algn="l" rtl="0">
              <a:spcBef>
                <a:spcPts val="0"/>
              </a:spcBef>
              <a:spcAft>
                <a:spcPts val="0"/>
              </a:spcAft>
              <a:buNone/>
            </a:pPr>
            <a:endParaRPr sz="1700" b="0" i="0" u="none" strike="noStrike" cap="none" dirty="0">
              <a:solidFill>
                <a:srgbClr val="4B4B4B"/>
              </a:solidFill>
              <a:latin typeface="Arial"/>
              <a:ea typeface="Arial"/>
              <a:cs typeface="Arial"/>
              <a:sym typeface="Arial"/>
            </a:endParaRPr>
          </a:p>
        </p:txBody>
      </p:sp>
    </p:spTree>
    <p:extLst>
      <p:ext uri="{BB962C8B-B14F-4D97-AF65-F5344CB8AC3E}">
        <p14:creationId xmlns:p14="http://schemas.microsoft.com/office/powerpoint/2010/main" val="2815694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4" name="Google Shape;184;p38"/>
          <p:cNvSpPr txBox="1">
            <a:spLocks noGrp="1"/>
          </p:cNvSpPr>
          <p:nvPr>
            <p:ph type="title"/>
          </p:nvPr>
        </p:nvSpPr>
        <p:spPr>
          <a:xfrm>
            <a:off x="284480" y="250478"/>
            <a:ext cx="8656320" cy="6759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latin typeface="Rockwell" panose="02060603020205020403" pitchFamily="18" charset="77"/>
              </a:rPr>
              <a:t>Key to establishing causality</a:t>
            </a:r>
            <a:endParaRPr dirty="0">
              <a:latin typeface="Rockwell" panose="02060603020205020403" pitchFamily="18" charset="77"/>
            </a:endParaRPr>
          </a:p>
        </p:txBody>
      </p:sp>
      <p:sp>
        <p:nvSpPr>
          <p:cNvPr id="183" name="Google Shape;183;p38"/>
          <p:cNvSpPr txBox="1">
            <a:spLocks noGrp="1"/>
          </p:cNvSpPr>
          <p:nvPr>
            <p:ph type="body" idx="1"/>
          </p:nvPr>
        </p:nvSpPr>
        <p:spPr>
          <a:xfrm>
            <a:off x="457200" y="1235663"/>
            <a:ext cx="8229600" cy="1500600"/>
          </a:xfrm>
          <a:prstGeom prst="rect">
            <a:avLst/>
          </a:prstGeom>
        </p:spPr>
        <p:txBody>
          <a:bodyPr spcFirstLastPara="1" wrap="square" lIns="91425" tIns="91425" rIns="91425" bIns="91425" anchor="t" anchorCtr="0">
            <a:noAutofit/>
          </a:bodyPr>
          <a:lstStyle/>
          <a:p>
            <a:pPr marL="342900" indent="-342900"/>
            <a:r>
              <a:rPr lang="en" dirty="0"/>
              <a:t>If the treatment and control groups are </a:t>
            </a:r>
            <a:r>
              <a:rPr lang="en" i="1" dirty="0">
                <a:solidFill>
                  <a:schemeClr val="accent2">
                    <a:lumMod val="50000"/>
                  </a:schemeClr>
                </a:solidFill>
              </a:rPr>
              <a:t>similar apart from the treatment</a:t>
            </a:r>
            <a:r>
              <a:rPr lang="en" i="1" dirty="0">
                <a:solidFill>
                  <a:srgbClr val="003262"/>
                </a:solidFill>
              </a:rPr>
              <a:t>,</a:t>
            </a:r>
            <a:r>
              <a:rPr lang="en" dirty="0"/>
              <a:t> then differences between the outcomes in the two groups can be ascribed to the treatment.</a:t>
            </a:r>
            <a:endParaRPr dirty="0"/>
          </a:p>
        </p:txBody>
      </p:sp>
    </p:spTree>
    <p:extLst>
      <p:ext uri="{BB962C8B-B14F-4D97-AF65-F5344CB8AC3E}">
        <p14:creationId xmlns:p14="http://schemas.microsoft.com/office/powerpoint/2010/main" val="32036439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39"/>
          <p:cNvSpPr txBox="1">
            <a:spLocks noGrp="1"/>
          </p:cNvSpPr>
          <p:nvPr>
            <p:ph type="title"/>
          </p:nvPr>
        </p:nvSpPr>
        <p:spPr>
          <a:xfrm>
            <a:off x="457200" y="205975"/>
            <a:ext cx="8178900" cy="6759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latin typeface="Rockwell" panose="02060603020205020403" pitchFamily="18" charset="77"/>
              </a:rPr>
              <a:t>Confounding</a:t>
            </a:r>
            <a:endParaRPr dirty="0">
              <a:latin typeface="Rockwell" panose="02060603020205020403" pitchFamily="18" charset="77"/>
            </a:endParaRPr>
          </a:p>
        </p:txBody>
      </p:sp>
      <p:sp>
        <p:nvSpPr>
          <p:cNvPr id="190" name="Google Shape;190;p39"/>
          <p:cNvSpPr txBox="1">
            <a:spLocks noGrp="1"/>
          </p:cNvSpPr>
          <p:nvPr>
            <p:ph type="body" idx="1"/>
          </p:nvPr>
        </p:nvSpPr>
        <p:spPr>
          <a:prstGeom prst="rect">
            <a:avLst/>
          </a:prstGeom>
        </p:spPr>
        <p:txBody>
          <a:bodyPr spcFirstLastPara="1" wrap="square" lIns="91425" tIns="91425" rIns="91425" bIns="91425" anchor="t" anchorCtr="0">
            <a:noAutofit/>
          </a:bodyPr>
          <a:lstStyle/>
          <a:p>
            <a:pPr marL="342900" marR="114300" indent="-342900">
              <a:lnSpc>
                <a:spcPct val="90000"/>
              </a:lnSpc>
              <a:spcBef>
                <a:spcPts val="0"/>
              </a:spcBef>
            </a:pPr>
            <a:r>
              <a:rPr lang="en" dirty="0">
                <a:solidFill>
                  <a:srgbClr val="000000"/>
                </a:solidFill>
                <a:latin typeface="Rockwell" panose="02060603020205020403" pitchFamily="18" charset="77"/>
              </a:rPr>
              <a:t>If the treatment and control groups have </a:t>
            </a:r>
            <a:r>
              <a:rPr lang="en" dirty="0">
                <a:solidFill>
                  <a:schemeClr val="accent2">
                    <a:lumMod val="50000"/>
                  </a:schemeClr>
                </a:solidFill>
                <a:latin typeface="Rockwell" panose="02060603020205020403" pitchFamily="18" charset="77"/>
              </a:rPr>
              <a:t>systematic differences other than the treatment,</a:t>
            </a:r>
            <a:r>
              <a:rPr lang="en" dirty="0">
                <a:solidFill>
                  <a:srgbClr val="000000"/>
                </a:solidFill>
                <a:latin typeface="Rockwell" panose="02060603020205020403" pitchFamily="18" charset="77"/>
              </a:rPr>
              <a:t> then it might be difficult to identify causality. </a:t>
            </a:r>
            <a:br>
              <a:rPr lang="en-US" dirty="0">
                <a:solidFill>
                  <a:srgbClr val="007DD6"/>
                </a:solidFill>
                <a:latin typeface="Rockwell" panose="02060603020205020403" pitchFamily="18" charset="77"/>
              </a:rPr>
            </a:br>
            <a:endParaRPr dirty="0">
              <a:solidFill>
                <a:srgbClr val="007DD6"/>
              </a:solidFill>
              <a:latin typeface="Rockwell" panose="02060603020205020403" pitchFamily="18" charset="77"/>
            </a:endParaRPr>
          </a:p>
          <a:p>
            <a:pPr marL="342900" marR="114300" indent="-342900">
              <a:lnSpc>
                <a:spcPct val="90000"/>
              </a:lnSpc>
              <a:spcBef>
                <a:spcPts val="0"/>
              </a:spcBef>
            </a:pPr>
            <a:r>
              <a:rPr lang="en" dirty="0">
                <a:solidFill>
                  <a:srgbClr val="000000"/>
                </a:solidFill>
                <a:latin typeface="Rockwell" panose="02060603020205020403" pitchFamily="18" charset="77"/>
              </a:rPr>
              <a:t>Such differences are often present in </a:t>
            </a:r>
            <a:r>
              <a:rPr lang="en" b="1" dirty="0">
                <a:solidFill>
                  <a:schemeClr val="accent2">
                    <a:lumMod val="50000"/>
                  </a:schemeClr>
                </a:solidFill>
                <a:latin typeface="Rockwell" panose="02060603020205020403" pitchFamily="18" charset="77"/>
              </a:rPr>
              <a:t>observational studies</a:t>
            </a:r>
            <a:r>
              <a:rPr lang="en" b="1" dirty="0">
                <a:solidFill>
                  <a:srgbClr val="003262"/>
                </a:solidFill>
                <a:latin typeface="Rockwell" panose="02060603020205020403" pitchFamily="18" charset="77"/>
              </a:rPr>
              <a:t>.</a:t>
            </a:r>
            <a:br>
              <a:rPr lang="en-US" b="1" dirty="0">
                <a:solidFill>
                  <a:srgbClr val="003262"/>
                </a:solidFill>
                <a:latin typeface="Rockwell" panose="02060603020205020403" pitchFamily="18" charset="77"/>
              </a:rPr>
            </a:br>
            <a:endParaRPr dirty="0">
              <a:solidFill>
                <a:srgbClr val="000000"/>
              </a:solidFill>
              <a:latin typeface="Rockwell" panose="02060603020205020403" pitchFamily="18" charset="77"/>
            </a:endParaRPr>
          </a:p>
          <a:p>
            <a:pPr marL="342900" marR="114300" indent="-342900">
              <a:lnSpc>
                <a:spcPct val="90000"/>
              </a:lnSpc>
              <a:spcBef>
                <a:spcPts val="0"/>
              </a:spcBef>
            </a:pPr>
            <a:r>
              <a:rPr lang="en" dirty="0">
                <a:solidFill>
                  <a:srgbClr val="000000"/>
                </a:solidFill>
                <a:latin typeface="Rockwell" panose="02060603020205020403" pitchFamily="18" charset="77"/>
              </a:rPr>
              <a:t>When they lead researchers astray, they are called </a:t>
            </a:r>
            <a:r>
              <a:rPr lang="en" dirty="0">
                <a:solidFill>
                  <a:schemeClr val="accent2">
                    <a:lumMod val="50000"/>
                  </a:schemeClr>
                </a:solidFill>
                <a:latin typeface="Rockwell" panose="02060603020205020403" pitchFamily="18" charset="77"/>
              </a:rPr>
              <a:t>confounding factors.</a:t>
            </a:r>
            <a:endParaRPr dirty="0">
              <a:solidFill>
                <a:schemeClr val="accent2">
                  <a:lumMod val="50000"/>
                </a:schemeClr>
              </a:solidFill>
              <a:latin typeface="Rockwell" panose="02060603020205020403" pitchFamily="18" charset="77"/>
            </a:endParaRPr>
          </a:p>
          <a:p>
            <a:pPr marL="0" lvl="0" indent="0">
              <a:spcBef>
                <a:spcPts val="480"/>
              </a:spcBef>
              <a:spcAft>
                <a:spcPts val="0"/>
              </a:spcAft>
              <a:buNone/>
            </a:pPr>
            <a:endParaRPr dirty="0">
              <a:latin typeface="Rockwell" panose="02060603020205020403" pitchFamily="18" charset="77"/>
            </a:endParaRPr>
          </a:p>
        </p:txBody>
      </p:sp>
    </p:spTree>
    <p:extLst>
      <p:ext uri="{BB962C8B-B14F-4D97-AF65-F5344CB8AC3E}">
        <p14:creationId xmlns:p14="http://schemas.microsoft.com/office/powerpoint/2010/main" val="462856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0">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457200" y="1206544"/>
            <a:ext cx="6794341" cy="1434031"/>
          </a:xfrm>
          <a:prstGeom prst="rect">
            <a:avLst/>
          </a:prstGeom>
        </p:spPr>
      </p:pic>
      <p:pic>
        <p:nvPicPr>
          <p:cNvPr id="2" name="Picture 1"/>
          <p:cNvPicPr>
            <a:picLocks noChangeAspect="1"/>
          </p:cNvPicPr>
          <p:nvPr/>
        </p:nvPicPr>
        <p:blipFill rotWithShape="1">
          <a:blip r:embed="rId4"/>
          <a:srcRect t="4213"/>
          <a:stretch/>
        </p:blipFill>
        <p:spPr>
          <a:xfrm>
            <a:off x="807756" y="1704060"/>
            <a:ext cx="6895457" cy="1379997"/>
          </a:xfrm>
          <a:prstGeom prst="rect">
            <a:avLst/>
          </a:prstGeom>
        </p:spPr>
      </p:pic>
      <p:pic>
        <p:nvPicPr>
          <p:cNvPr id="3" name="Picture 2"/>
          <p:cNvPicPr>
            <a:picLocks noChangeAspect="1"/>
          </p:cNvPicPr>
          <p:nvPr/>
        </p:nvPicPr>
        <p:blipFill>
          <a:blip r:embed="rId5"/>
          <a:stretch>
            <a:fillRect/>
          </a:stretch>
        </p:blipFill>
        <p:spPr>
          <a:xfrm>
            <a:off x="1341309" y="2191349"/>
            <a:ext cx="6712460" cy="1439774"/>
          </a:xfrm>
          <a:prstGeom prst="rect">
            <a:avLst/>
          </a:prstGeom>
        </p:spPr>
      </p:pic>
      <p:sp>
        <p:nvSpPr>
          <p:cNvPr id="104" name="Google Shape;104;p24"/>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solidFill>
                  <a:schemeClr val="tx1"/>
                </a:solidFill>
              </a:rPr>
              <a:t>Examples</a:t>
            </a:r>
            <a:endParaRPr dirty="0">
              <a:solidFill>
                <a:schemeClr val="tx1"/>
              </a:solidFill>
            </a:endParaRPr>
          </a:p>
        </p:txBody>
      </p:sp>
    </p:spTree>
    <p:extLst>
      <p:ext uri="{BB962C8B-B14F-4D97-AF65-F5344CB8AC3E}">
        <p14:creationId xmlns:p14="http://schemas.microsoft.com/office/powerpoint/2010/main" val="3157398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6" name="Google Shape;196;p40"/>
          <p:cNvSpPr txBox="1">
            <a:spLocks noGrp="1"/>
          </p:cNvSpPr>
          <p:nvPr>
            <p:ph type="title"/>
          </p:nvPr>
        </p:nvSpPr>
        <p:spPr>
          <a:xfrm>
            <a:off x="135730" y="0"/>
            <a:ext cx="9008269" cy="8868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sz="3200" dirty="0">
                <a:latin typeface="Rockwell" panose="02060603020205020403" pitchFamily="18" charset="77"/>
              </a:rPr>
              <a:t>Randomiz</a:t>
            </a:r>
            <a:r>
              <a:rPr lang="en-US" sz="3200" dirty="0">
                <a:latin typeface="Rockwell" panose="02060603020205020403" pitchFamily="18" charset="77"/>
              </a:rPr>
              <a:t>ation and Confounding </a:t>
            </a:r>
            <a:endParaRPr sz="3200" dirty="0">
              <a:latin typeface="Rockwell" panose="02060603020205020403" pitchFamily="18" charset="77"/>
            </a:endParaRPr>
          </a:p>
        </p:txBody>
      </p:sp>
      <p:sp>
        <p:nvSpPr>
          <p:cNvPr id="195" name="Google Shape;195;p40"/>
          <p:cNvSpPr txBox="1">
            <a:spLocks noGrp="1"/>
          </p:cNvSpPr>
          <p:nvPr>
            <p:ph type="body" idx="1"/>
          </p:nvPr>
        </p:nvSpPr>
        <p:spPr>
          <a:xfrm>
            <a:off x="457199" y="1229360"/>
            <a:ext cx="8355495" cy="3280540"/>
          </a:xfrm>
          <a:prstGeom prst="rect">
            <a:avLst/>
          </a:prstGeom>
          <a:noFill/>
          <a:ln>
            <a:noFill/>
          </a:ln>
        </p:spPr>
        <p:txBody>
          <a:bodyPr spcFirstLastPara="1" wrap="square" lIns="0" tIns="0" rIns="0" bIns="0" anchor="t" anchorCtr="0">
            <a:noAutofit/>
          </a:bodyPr>
          <a:lstStyle/>
          <a:p>
            <a:pPr marL="457200" marR="114300" lvl="0" indent="-381000" algn="l" rtl="0">
              <a:spcBef>
                <a:spcPts val="0"/>
              </a:spcBef>
              <a:spcAft>
                <a:spcPts val="0"/>
              </a:spcAft>
              <a:buSzPts val="2400"/>
              <a:buFont typeface="Arial"/>
              <a:buChar char="●"/>
            </a:pPr>
            <a:r>
              <a:rPr lang="en" b="0" i="0" u="none" strike="noStrike" cap="none" dirty="0">
                <a:solidFill>
                  <a:schemeClr val="tx1">
                    <a:lumMod val="50000"/>
                  </a:schemeClr>
                </a:solidFill>
                <a:latin typeface="Rockwell" panose="02060603020205020403" pitchFamily="18" charset="77"/>
                <a:ea typeface="Arial"/>
                <a:cs typeface="Arial"/>
                <a:sym typeface="Arial"/>
              </a:rPr>
              <a:t>If you assign individuals to treatment and control </a:t>
            </a:r>
            <a:r>
              <a:rPr lang="en" b="1" i="0" u="none" strike="noStrike" cap="none" dirty="0">
                <a:solidFill>
                  <a:schemeClr val="accent2">
                    <a:lumMod val="50000"/>
                  </a:schemeClr>
                </a:solidFill>
                <a:latin typeface="Rockwell" panose="02060603020205020403" pitchFamily="18" charset="77"/>
                <a:ea typeface="Arial"/>
                <a:cs typeface="Arial"/>
                <a:sym typeface="Arial"/>
              </a:rPr>
              <a:t>at random</a:t>
            </a:r>
            <a:r>
              <a:rPr lang="en" b="1" i="0" u="none" strike="noStrike" cap="none" dirty="0">
                <a:solidFill>
                  <a:srgbClr val="003262"/>
                </a:solidFill>
                <a:latin typeface="Rockwell" panose="02060603020205020403" pitchFamily="18" charset="77"/>
                <a:ea typeface="Arial"/>
                <a:cs typeface="Arial"/>
                <a:sym typeface="Arial"/>
              </a:rPr>
              <a:t>,</a:t>
            </a:r>
            <a:r>
              <a:rPr lang="en" b="0" i="0" u="none" strike="noStrike" cap="none" dirty="0">
                <a:solidFill>
                  <a:srgbClr val="000000"/>
                </a:solidFill>
                <a:latin typeface="Rockwell" panose="02060603020205020403" pitchFamily="18" charset="77"/>
                <a:ea typeface="Arial"/>
                <a:cs typeface="Arial"/>
                <a:sym typeface="Arial"/>
              </a:rPr>
              <a:t> then the two groups are likely to be similar apart from the treatment.</a:t>
            </a:r>
            <a:endParaRPr b="0" i="0" u="none" strike="noStrike" cap="none" dirty="0">
              <a:solidFill>
                <a:srgbClr val="4B4B4B"/>
              </a:solidFill>
              <a:latin typeface="Rockwell" panose="02060603020205020403" pitchFamily="18" charset="77"/>
              <a:ea typeface="Arial"/>
              <a:cs typeface="Arial"/>
              <a:sym typeface="Arial"/>
            </a:endParaRPr>
          </a:p>
          <a:p>
            <a:pPr marL="0" marR="114300" lvl="0" indent="0" algn="l" rtl="0">
              <a:spcBef>
                <a:spcPts val="0"/>
              </a:spcBef>
              <a:spcAft>
                <a:spcPts val="0"/>
              </a:spcAft>
              <a:buNone/>
            </a:pPr>
            <a:endParaRPr b="0" i="0" u="none" strike="noStrike" cap="none" dirty="0">
              <a:solidFill>
                <a:srgbClr val="4B4B4B"/>
              </a:solidFill>
              <a:latin typeface="Rockwell" panose="02060603020205020403" pitchFamily="18" charset="77"/>
              <a:ea typeface="Arial"/>
              <a:cs typeface="Arial"/>
              <a:sym typeface="Arial"/>
            </a:endParaRPr>
          </a:p>
          <a:p>
            <a:pPr marL="457200" marR="114300" lvl="0" indent="-381000" algn="l" rtl="0">
              <a:spcBef>
                <a:spcPts val="0"/>
              </a:spcBef>
              <a:spcAft>
                <a:spcPts val="0"/>
              </a:spcAft>
              <a:buSzPts val="2400"/>
              <a:buFont typeface="Arial"/>
              <a:buChar char="●"/>
            </a:pPr>
            <a:r>
              <a:rPr lang="en" b="0" i="0" u="none" strike="noStrike" cap="none" dirty="0">
                <a:solidFill>
                  <a:srgbClr val="000000"/>
                </a:solidFill>
                <a:latin typeface="Rockwell" panose="02060603020205020403" pitchFamily="18" charset="77"/>
                <a:ea typeface="Arial"/>
                <a:cs typeface="Arial"/>
                <a:sym typeface="Arial"/>
              </a:rPr>
              <a:t>You can account – mathematically – for variability in the assignment.</a:t>
            </a:r>
            <a:endParaRPr b="0" i="0" u="none" strike="noStrike" cap="none" dirty="0">
              <a:solidFill>
                <a:srgbClr val="4B4B4B"/>
              </a:solidFill>
              <a:latin typeface="Rockwell" panose="02060603020205020403" pitchFamily="18" charset="77"/>
              <a:ea typeface="Arial"/>
              <a:cs typeface="Arial"/>
              <a:sym typeface="Arial"/>
            </a:endParaRPr>
          </a:p>
          <a:p>
            <a:pPr marL="0" marR="114300" lvl="0" indent="0" algn="l" rtl="0">
              <a:spcBef>
                <a:spcPts val="0"/>
              </a:spcBef>
              <a:spcAft>
                <a:spcPts val="0"/>
              </a:spcAft>
              <a:buNone/>
            </a:pPr>
            <a:endParaRPr b="0" i="0" u="none" strike="noStrike" cap="none" dirty="0">
              <a:solidFill>
                <a:srgbClr val="4B4B4B"/>
              </a:solidFill>
              <a:latin typeface="Rockwell" panose="02060603020205020403" pitchFamily="18" charset="77"/>
              <a:ea typeface="Arial"/>
              <a:cs typeface="Arial"/>
              <a:sym typeface="Arial"/>
            </a:endParaRPr>
          </a:p>
          <a:p>
            <a:pPr marL="457200" marR="114300" lvl="0" indent="-381000" algn="l" rtl="0">
              <a:spcBef>
                <a:spcPts val="0"/>
              </a:spcBef>
              <a:spcAft>
                <a:spcPts val="0"/>
              </a:spcAft>
              <a:buSzPts val="2400"/>
              <a:buFont typeface="Arial"/>
              <a:buChar char="●"/>
            </a:pPr>
            <a:r>
              <a:rPr lang="en" b="1" i="0" u="none" strike="noStrike" cap="none" dirty="0">
                <a:solidFill>
                  <a:schemeClr val="accent2">
                    <a:lumMod val="50000"/>
                  </a:schemeClr>
                </a:solidFill>
                <a:latin typeface="Rockwell" panose="02060603020205020403" pitchFamily="18" charset="77"/>
                <a:sym typeface="Arial"/>
              </a:rPr>
              <a:t>Randomized Controlled Experiment</a:t>
            </a:r>
            <a:r>
              <a:rPr lang="en-US" b="1" i="0" u="none" strike="noStrike" cap="none" dirty="0">
                <a:solidFill>
                  <a:schemeClr val="accent2">
                    <a:lumMod val="50000"/>
                  </a:schemeClr>
                </a:solidFill>
                <a:latin typeface="Rockwell" panose="02060603020205020403" pitchFamily="18" charset="77"/>
                <a:sym typeface="Arial"/>
              </a:rPr>
              <a:t>s are the gold standard for establishing cause and effect.</a:t>
            </a:r>
            <a:endParaRPr b="1" dirty="0">
              <a:solidFill>
                <a:schemeClr val="accent2">
                  <a:lumMod val="50000"/>
                </a:schemeClr>
              </a:solidFill>
              <a:latin typeface="Rockwell" panose="02060603020205020403" pitchFamily="18" charset="77"/>
            </a:endParaRPr>
          </a:p>
        </p:txBody>
      </p:sp>
    </p:spTree>
    <p:extLst>
      <p:ext uri="{BB962C8B-B14F-4D97-AF65-F5344CB8AC3E}">
        <p14:creationId xmlns:p14="http://schemas.microsoft.com/office/powerpoint/2010/main" val="2623362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6" name="Google Shape;196;p40"/>
          <p:cNvSpPr txBox="1">
            <a:spLocks noGrp="1"/>
          </p:cNvSpPr>
          <p:nvPr>
            <p:ph type="title"/>
          </p:nvPr>
        </p:nvSpPr>
        <p:spPr>
          <a:xfrm>
            <a:off x="81280" y="205978"/>
            <a:ext cx="8727440" cy="6759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latin typeface="Rockwell" panose="02060603020205020403" pitchFamily="18" charset="77"/>
              </a:rPr>
              <a:t>RCEs vs Observational Studies</a:t>
            </a:r>
            <a:endParaRPr dirty="0">
              <a:latin typeface="Rockwell" panose="02060603020205020403" pitchFamily="18" charset="77"/>
            </a:endParaRPr>
          </a:p>
        </p:txBody>
      </p:sp>
      <p:sp>
        <p:nvSpPr>
          <p:cNvPr id="195" name="Google Shape;195;p40"/>
          <p:cNvSpPr txBox="1">
            <a:spLocks noGrp="1"/>
          </p:cNvSpPr>
          <p:nvPr>
            <p:ph type="body" idx="1"/>
          </p:nvPr>
        </p:nvSpPr>
        <p:spPr>
          <a:xfrm>
            <a:off x="457200" y="1014412"/>
            <a:ext cx="8229600" cy="3580237"/>
          </a:xfrm>
          <a:prstGeom prst="rect">
            <a:avLst/>
          </a:prstGeom>
          <a:noFill/>
          <a:ln>
            <a:noFill/>
          </a:ln>
        </p:spPr>
        <p:txBody>
          <a:bodyPr spcFirstLastPara="1" wrap="square" lIns="0" tIns="0" rIns="0" bIns="0" anchor="t" anchorCtr="0">
            <a:noAutofit/>
          </a:bodyPr>
          <a:lstStyle/>
          <a:p>
            <a:pPr marL="457200" marR="114300" lvl="0" indent="-381000" algn="l" rtl="0">
              <a:spcBef>
                <a:spcPts val="0"/>
              </a:spcBef>
              <a:spcAft>
                <a:spcPts val="0"/>
              </a:spcAft>
              <a:buSzPts val="2400"/>
              <a:buFont typeface="Arial"/>
              <a:buChar char="●"/>
            </a:pPr>
            <a:r>
              <a:rPr lang="en-US" b="1" i="0" u="none" strike="noStrike" cap="none" dirty="0">
                <a:solidFill>
                  <a:schemeClr val="tx1">
                    <a:lumMod val="50000"/>
                  </a:schemeClr>
                </a:solidFill>
                <a:latin typeface="Rockwell" panose="02060603020205020403" pitchFamily="18" charset="77"/>
                <a:ea typeface="Arial"/>
                <a:cs typeface="Arial"/>
                <a:sym typeface="Arial"/>
              </a:rPr>
              <a:t>Question:</a:t>
            </a:r>
            <a:r>
              <a:rPr lang="en-US" b="0" i="0" u="none" strike="noStrike" cap="none" dirty="0">
                <a:solidFill>
                  <a:schemeClr val="tx1">
                    <a:lumMod val="50000"/>
                  </a:schemeClr>
                </a:solidFill>
                <a:latin typeface="Rockwell" panose="02060603020205020403" pitchFamily="18" charset="77"/>
                <a:ea typeface="Arial"/>
                <a:cs typeface="Arial"/>
                <a:sym typeface="Arial"/>
              </a:rPr>
              <a:t> If randomized controlled experiments can establish causality while observational studies are subject to confounding, why are so many studies observational? </a:t>
            </a:r>
            <a:endParaRPr b="1" dirty="0">
              <a:solidFill>
                <a:schemeClr val="accent2">
                  <a:lumMod val="50000"/>
                </a:schemeClr>
              </a:solidFill>
              <a:latin typeface="Rockwell" panose="02060603020205020403" pitchFamily="18" charset="77"/>
            </a:endParaRPr>
          </a:p>
        </p:txBody>
      </p:sp>
    </p:spTree>
    <p:extLst>
      <p:ext uri="{BB962C8B-B14F-4D97-AF65-F5344CB8AC3E}">
        <p14:creationId xmlns:p14="http://schemas.microsoft.com/office/powerpoint/2010/main" val="1264243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2"/>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 dirty="0"/>
              <a:t>Data Science</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09"/>
        <p:cNvGrpSpPr/>
        <p:nvPr/>
      </p:nvGrpSpPr>
      <p:grpSpPr>
        <a:xfrm>
          <a:off x="0" y="0"/>
          <a:ext cx="0" cy="0"/>
          <a:chOff x="0" y="0"/>
          <a:chExt cx="0" cy="0"/>
        </a:xfrm>
      </p:grpSpPr>
      <p:grpSp>
        <p:nvGrpSpPr>
          <p:cNvPr id="117" name="Group 116">
            <a:extLst>
              <a:ext uri="{FF2B5EF4-FFF2-40B4-BE49-F238E27FC236}">
                <a16:creationId xmlns:a16="http://schemas.microsoft.com/office/drawing/2014/main" id="{16DBFAD4-B5FC-442B-A283-381B01B195F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551293" y="4672260"/>
            <a:ext cx="342900" cy="342900"/>
            <a:chOff x="11361456" y="6195813"/>
            <a:chExt cx="548640" cy="548640"/>
          </a:xfrm>
        </p:grpSpPr>
        <p:sp>
          <p:nvSpPr>
            <p:cNvPr id="118" name="Oval 117">
              <a:extLst>
                <a:ext uri="{FF2B5EF4-FFF2-40B4-BE49-F238E27FC236}">
                  <a16:creationId xmlns:a16="http://schemas.microsoft.com/office/drawing/2014/main" id="{9B649DC7-8769-4383-A6F2-8F366BA7A1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3">
                <a:duotone>
                  <a:schemeClr val="accent1">
                    <a:shade val="45000"/>
                    <a:satMod val="135000"/>
                  </a:schemeClr>
                  <a:prstClr val="white"/>
                </a:duotone>
                <a:extLst>
                  <a:ext uri="{BEBA8EAE-BF5A-486C-A8C5-ECC9F3942E4B}">
                    <a14:imgProps xmlns:a14="http://schemas.microsoft.com/office/drawing/2010/main">
                      <a14:imgLayer r:embed="rId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9" name="Oval 118">
              <a:extLst>
                <a:ext uri="{FF2B5EF4-FFF2-40B4-BE49-F238E27FC236}">
                  <a16:creationId xmlns:a16="http://schemas.microsoft.com/office/drawing/2014/main" id="{0C67FD53-2686-4E0E-BA49-976F78F9A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sp>
      </p:grpSp>
      <p:sp>
        <p:nvSpPr>
          <p:cNvPr id="121" name="Rectangle 120">
            <a:extLst>
              <a:ext uri="{FF2B5EF4-FFF2-40B4-BE49-F238E27FC236}">
                <a16:creationId xmlns:a16="http://schemas.microsoft.com/office/drawing/2014/main" id="{3964958D-AF5D-4863-B5FB-83F6B8CB1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8" y="0"/>
            <a:ext cx="9141492" cy="5143499"/>
          </a:xfrm>
          <a:prstGeom prst="rect">
            <a:avLst/>
          </a:prstGeom>
          <a:blipFill dpi="0" rotWithShape="1">
            <a:blip r:embed="rId5">
              <a:alphaModFix amt="60000"/>
              <a:lum bright="70000" contrast="-70000"/>
              <a:extLst>
                <a:ext uri="{BEBA8EAE-BF5A-486C-A8C5-ECC9F3942E4B}">
                  <a14:imgProps xmlns:a14="http://schemas.microsoft.com/office/drawing/2010/main">
                    <a14:imgLayer r:embed="rId6">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Google Shape;111;p23"/>
          <p:cNvSpPr txBox="1">
            <a:spLocks noGrp="1"/>
          </p:cNvSpPr>
          <p:nvPr>
            <p:ph type="title"/>
          </p:nvPr>
        </p:nvSpPr>
        <p:spPr>
          <a:xfrm>
            <a:off x="297713" y="363474"/>
            <a:ext cx="8477576" cy="1207008"/>
          </a:xfrm>
          <a:prstGeom prst="rect">
            <a:avLst/>
          </a:prstGeom>
          <a:ln>
            <a:noFill/>
          </a:ln>
        </p:spPr>
        <p:txBody>
          <a:bodyPr spcFirstLastPara="1" vert="horz" lIns="91440" tIns="45720" rIns="91440" bIns="45720" rtlCol="0" anchor="ctr" anchorCtr="0">
            <a:normAutofit/>
          </a:bodyPr>
          <a:lstStyle/>
          <a:p>
            <a:pPr marL="0" lvl="0" indent="0" defTabSz="914400">
              <a:spcBef>
                <a:spcPct val="0"/>
              </a:spcBef>
              <a:spcAft>
                <a:spcPts val="0"/>
              </a:spcAft>
            </a:pPr>
            <a:r>
              <a:rPr lang="en-US" dirty="0">
                <a:blipFill>
                  <a:blip r:embed="rId7">
                    <a:extLst>
                      <a:ext uri="{28A0092B-C50C-407E-A947-70E740481C1C}">
                        <a14:useLocalDpi xmlns:a14="http://schemas.microsoft.com/office/drawing/2010/main" val="0"/>
                      </a:ext>
                    </a:extLst>
                  </a:blip>
                  <a:tile tx="6350" ty="-127000" sx="65000" sy="64000" flip="none" algn="tl"/>
                </a:blipFill>
                <a:latin typeface="+mj-lt"/>
                <a:ea typeface="+mj-ea"/>
                <a:cs typeface="+mj-cs"/>
              </a:rPr>
              <a:t>What is Data Science?</a:t>
            </a:r>
          </a:p>
        </p:txBody>
      </p:sp>
      <p:sp>
        <p:nvSpPr>
          <p:cNvPr id="110" name="Google Shape;110;p23"/>
          <p:cNvSpPr txBox="1">
            <a:spLocks noGrp="1"/>
          </p:cNvSpPr>
          <p:nvPr>
            <p:ph type="body" idx="1"/>
          </p:nvPr>
        </p:nvSpPr>
        <p:spPr>
          <a:xfrm>
            <a:off x="297712" y="1473200"/>
            <a:ext cx="8574585" cy="3155950"/>
          </a:xfrm>
          <a:prstGeom prst="rect">
            <a:avLst/>
          </a:prstGeom>
        </p:spPr>
        <p:txBody>
          <a:bodyPr spcFirstLastPara="1" vert="horz" lIns="91440" tIns="45720" rIns="91440" bIns="45720" rtlCol="0" anchorCtr="0">
            <a:noAutofit/>
          </a:bodyPr>
          <a:lstStyle/>
          <a:p>
            <a:pPr marL="0" indent="0" defTabSz="914400">
              <a:buClr>
                <a:schemeClr val="accent1">
                  <a:lumMod val="75000"/>
                </a:schemeClr>
              </a:buClr>
              <a:buSzPct val="85000"/>
              <a:buNone/>
            </a:pPr>
            <a:r>
              <a:rPr lang="en-US" dirty="0"/>
              <a:t>DS is the discipline of </a:t>
            </a:r>
            <a:r>
              <a:rPr lang="en-US" b="1" dirty="0"/>
              <a:t>drawing useful conclusions from data using computation</a:t>
            </a:r>
          </a:p>
          <a:p>
            <a:pPr marL="285750" indent="-285750" defTabSz="914400">
              <a:buClr>
                <a:schemeClr val="accent1">
                  <a:lumMod val="75000"/>
                </a:schemeClr>
              </a:buClr>
              <a:buSzPct val="85000"/>
            </a:pPr>
            <a:r>
              <a:rPr lang="en-US" sz="1800" b="1" dirty="0"/>
              <a:t>Exploration</a:t>
            </a:r>
          </a:p>
          <a:p>
            <a:pPr marL="742950" lvl="1" indent="-285750" defTabSz="914400">
              <a:buSzPct val="85000"/>
            </a:pPr>
            <a:r>
              <a:rPr lang="en-US" sz="1800" dirty="0"/>
              <a:t>Identifying patterns in information</a:t>
            </a:r>
          </a:p>
          <a:p>
            <a:pPr marL="742950" lvl="1" indent="-285750" defTabSz="914400">
              <a:buSzPct val="85000"/>
            </a:pPr>
            <a:r>
              <a:rPr lang="en-US" sz="1800" dirty="0"/>
              <a:t>Uses visualizations</a:t>
            </a:r>
          </a:p>
          <a:p>
            <a:pPr marL="285750" indent="-285750" defTabSz="914400">
              <a:buClr>
                <a:schemeClr val="accent1">
                  <a:lumMod val="75000"/>
                </a:schemeClr>
              </a:buClr>
              <a:buSzPct val="85000"/>
            </a:pPr>
            <a:r>
              <a:rPr lang="en-US" sz="1800" b="1" dirty="0"/>
              <a:t>Inference</a:t>
            </a:r>
          </a:p>
          <a:p>
            <a:pPr marL="742950" lvl="1" indent="-285750" defTabSz="914400">
              <a:buSzPct val="85000"/>
            </a:pPr>
            <a:r>
              <a:rPr lang="en-US" sz="1800" dirty="0"/>
              <a:t>Quantifying whether those patterns are reliable</a:t>
            </a:r>
          </a:p>
          <a:p>
            <a:pPr marL="742950" lvl="1" indent="-285750" defTabSz="914400">
              <a:buSzPct val="85000"/>
            </a:pPr>
            <a:r>
              <a:rPr lang="en-US" sz="1800" dirty="0"/>
              <a:t>Uses randomization</a:t>
            </a:r>
          </a:p>
          <a:p>
            <a:pPr marL="285750" indent="-285750" defTabSz="914400">
              <a:buClr>
                <a:schemeClr val="accent1">
                  <a:lumMod val="75000"/>
                </a:schemeClr>
              </a:buClr>
              <a:buSzPct val="85000"/>
            </a:pPr>
            <a:r>
              <a:rPr lang="en-US" sz="1800" b="1" dirty="0"/>
              <a:t>Prediction</a:t>
            </a:r>
          </a:p>
          <a:p>
            <a:pPr marL="742950" lvl="1" indent="-285750" defTabSz="914400">
              <a:buSzPct val="85000"/>
            </a:pPr>
            <a:r>
              <a:rPr lang="en-US" sz="1800" dirty="0"/>
              <a:t>Making informed guesses</a:t>
            </a:r>
          </a:p>
          <a:p>
            <a:pPr marL="742950" lvl="1" indent="-285750" defTabSz="914400">
              <a:buSzPct val="85000"/>
            </a:pPr>
            <a:r>
              <a:rPr lang="en-US" sz="1800" dirty="0"/>
              <a:t>Uses machine learning</a:t>
            </a:r>
          </a:p>
        </p:txBody>
      </p:sp>
      <p:grpSp>
        <p:nvGrpSpPr>
          <p:cNvPr id="114" name="Group 122">
            <a:extLst>
              <a:ext uri="{FF2B5EF4-FFF2-40B4-BE49-F238E27FC236}">
                <a16:creationId xmlns:a16="http://schemas.microsoft.com/office/drawing/2014/main" id="{11002ACD-3B0C-4885-8754-8A00E926FE4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551293" y="4672260"/>
            <a:ext cx="342900" cy="342900"/>
            <a:chOff x="11361456" y="6195813"/>
            <a:chExt cx="548640" cy="548640"/>
          </a:xfrm>
        </p:grpSpPr>
        <p:sp>
          <p:nvSpPr>
            <p:cNvPr id="115" name="Oval 123">
              <a:extLst>
                <a:ext uri="{FF2B5EF4-FFF2-40B4-BE49-F238E27FC236}">
                  <a16:creationId xmlns:a16="http://schemas.microsoft.com/office/drawing/2014/main" id="{DF0313CD-4196-4456-A70D-5EE2B995BA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3">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25" name="Oval 124">
              <a:extLst>
                <a:ext uri="{FF2B5EF4-FFF2-40B4-BE49-F238E27FC236}">
                  <a16:creationId xmlns:a16="http://schemas.microsoft.com/office/drawing/2014/main" id="{80DE0B32-9EE8-4975-AD48-3855B0A82A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0">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0">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0">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10">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10">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4"/>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en-US" dirty="0">
                <a:latin typeface="+mn-lt"/>
              </a:rPr>
              <a:t>Applications</a:t>
            </a:r>
            <a:endParaRPr dirty="0">
              <a:latin typeface="+mn-lt"/>
            </a:endParaRPr>
          </a:p>
        </p:txBody>
      </p:sp>
      <p:sp>
        <p:nvSpPr>
          <p:cNvPr id="117" name="Google Shape;117;p24"/>
          <p:cNvSpPr txBox="1">
            <a:spLocks noGrp="1"/>
          </p:cNvSpPr>
          <p:nvPr>
            <p:ph type="body" idx="1"/>
          </p:nvPr>
        </p:nvSpPr>
        <p:spPr>
          <a:xfrm>
            <a:off x="457200" y="971549"/>
            <a:ext cx="8229600" cy="3462227"/>
          </a:xfrm>
          <a:prstGeom prst="rect">
            <a:avLst/>
          </a:prstGeom>
        </p:spPr>
        <p:txBody>
          <a:bodyPr spcFirstLastPara="1" wrap="square" lIns="91425" tIns="91425" rIns="91425" bIns="91425" anchor="t" anchorCtr="0">
            <a:noAutofit/>
          </a:bodyPr>
          <a:lstStyle/>
          <a:p>
            <a:pPr marL="457200" lvl="0" indent="-381000" rtl="0">
              <a:spcBef>
                <a:spcPts val="480"/>
              </a:spcBef>
              <a:spcAft>
                <a:spcPts val="0"/>
              </a:spcAft>
              <a:buSzPts val="2400"/>
              <a:buChar char="●"/>
            </a:pPr>
            <a:r>
              <a:rPr lang="en" dirty="0">
                <a:latin typeface="Rockwell" panose="02060603020205020403" pitchFamily="18" charset="77"/>
              </a:rPr>
              <a:t>Data science is driven by applications</a:t>
            </a:r>
          </a:p>
          <a:p>
            <a:pPr marL="457200" lvl="0" indent="-381000" rtl="0">
              <a:spcBef>
                <a:spcPts val="480"/>
              </a:spcBef>
              <a:spcAft>
                <a:spcPts val="0"/>
              </a:spcAft>
              <a:buSzPts val="2400"/>
              <a:buChar char="●"/>
            </a:pPr>
            <a:endParaRPr lang="en-US" dirty="0">
              <a:latin typeface="Rockwell" panose="02060603020205020403" pitchFamily="18" charset="77"/>
            </a:endParaRPr>
          </a:p>
          <a:p>
            <a:pPr lvl="0"/>
            <a:r>
              <a:rPr lang="en-US" dirty="0">
                <a:latin typeface="Rockwell" panose="02060603020205020403" pitchFamily="18" charset="77"/>
              </a:rPr>
              <a:t>Data analysis is playing an increasingly important role in many fields including:</a:t>
            </a:r>
          </a:p>
          <a:p>
            <a:pPr lvl="1"/>
            <a:r>
              <a:rPr lang="en-US" sz="2000" dirty="0">
                <a:latin typeface="Rockwell" panose="02060603020205020403" pitchFamily="18" charset="77"/>
              </a:rPr>
              <a:t>Biology, Chemistry, Economics, Earth Systems, Education, Environmental Science, Finance, Geography, Geology, Kinesiology, Linguistics, Management, Political Science, Public Health,  Psychology, Sociology, </a:t>
            </a:r>
            <a:r>
              <a:rPr lang="mr-IN" sz="2000" dirty="0">
                <a:latin typeface="Rockwell" panose="02060603020205020403" pitchFamily="18" charset="77"/>
              </a:rPr>
              <a:t>…</a:t>
            </a:r>
            <a:r>
              <a:rPr lang="en-US" sz="2000" dirty="0">
                <a:latin typeface="Rockwell" panose="02060603020205020403" pitchFamily="18" charset="77"/>
              </a:rPr>
              <a:t> </a:t>
            </a:r>
          </a:p>
          <a:p>
            <a:pPr lvl="1"/>
            <a:endParaRPr sz="2000" dirty="0">
              <a:latin typeface="Rockwell" panose="02060603020205020403" pitchFamily="18" charset="77"/>
            </a:endParaRPr>
          </a:p>
          <a:p>
            <a:pPr marL="457200" lvl="0" indent="-381000" rtl="0">
              <a:spcBef>
                <a:spcPts val="0"/>
              </a:spcBef>
              <a:spcAft>
                <a:spcPts val="0"/>
              </a:spcAft>
              <a:buSzPts val="2400"/>
              <a:buChar char="●"/>
            </a:pPr>
            <a:r>
              <a:rPr lang="en" dirty="0">
                <a:latin typeface="Rockwell" panose="02060603020205020403" pitchFamily="18" charset="77"/>
              </a:rPr>
              <a:t>Every data-driven subject brings new challenges</a:t>
            </a:r>
            <a:endParaRPr dirty="0">
              <a:latin typeface="Rockwell" panose="02060603020205020403" pitchFamily="18" charset="77"/>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1761" y="121920"/>
            <a:ext cx="8232140" cy="828586"/>
          </a:xfrm>
        </p:spPr>
        <p:txBody>
          <a:bodyPr/>
          <a:lstStyle/>
          <a:p>
            <a:r>
              <a:rPr lang="en-US" dirty="0"/>
              <a:t>Examples</a:t>
            </a:r>
          </a:p>
        </p:txBody>
      </p:sp>
      <p:pic>
        <p:nvPicPr>
          <p:cNvPr id="5" name="Picture 4"/>
          <p:cNvPicPr>
            <a:picLocks noChangeAspect="1"/>
          </p:cNvPicPr>
          <p:nvPr/>
        </p:nvPicPr>
        <p:blipFill>
          <a:blip r:embed="rId2"/>
          <a:stretch>
            <a:fillRect/>
          </a:stretch>
        </p:blipFill>
        <p:spPr>
          <a:xfrm>
            <a:off x="204261" y="950506"/>
            <a:ext cx="2997318" cy="3476541"/>
          </a:xfrm>
          <a:prstGeom prst="rect">
            <a:avLst/>
          </a:prstGeom>
          <a:ln w="28575" cmpd="sng">
            <a:solidFill>
              <a:schemeClr val="tx1">
                <a:lumMod val="50000"/>
              </a:schemeClr>
            </a:solidFill>
          </a:ln>
          <a:effectLst>
            <a:outerShdw blurRad="50800" dist="38100" dir="8100000" algn="tr" rotWithShape="0">
              <a:prstClr val="black">
                <a:alpha val="40000"/>
              </a:prstClr>
            </a:outerShdw>
          </a:effectLst>
        </p:spPr>
      </p:pic>
      <p:pic>
        <p:nvPicPr>
          <p:cNvPr id="8" name="Picture 7"/>
          <p:cNvPicPr>
            <a:picLocks noChangeAspect="1"/>
          </p:cNvPicPr>
          <p:nvPr/>
        </p:nvPicPr>
        <p:blipFill>
          <a:blip r:embed="rId3"/>
          <a:stretch>
            <a:fillRect/>
          </a:stretch>
        </p:blipFill>
        <p:spPr>
          <a:xfrm>
            <a:off x="2142670" y="1063379"/>
            <a:ext cx="2924479" cy="3454418"/>
          </a:xfrm>
          <a:prstGeom prst="rect">
            <a:avLst/>
          </a:prstGeom>
          <a:solidFill>
            <a:schemeClr val="lt1"/>
          </a:solidFill>
          <a:ln w="28575">
            <a:solidFill>
              <a:schemeClr val="tx1">
                <a:lumMod val="50000"/>
              </a:schemeClr>
            </a:solidFill>
          </a:ln>
          <a:effectLst>
            <a:outerShdw blurRad="50800" dist="38100" dir="8100000" algn="tr" rotWithShape="0">
              <a:prstClr val="black">
                <a:alpha val="40000"/>
              </a:prstClr>
            </a:outerShdw>
          </a:effectLst>
        </p:spPr>
      </p:pic>
      <p:pic>
        <p:nvPicPr>
          <p:cNvPr id="9" name="Picture 8"/>
          <p:cNvPicPr>
            <a:picLocks noChangeAspect="1"/>
          </p:cNvPicPr>
          <p:nvPr/>
        </p:nvPicPr>
        <p:blipFill>
          <a:blip r:embed="rId4"/>
          <a:stretch>
            <a:fillRect/>
          </a:stretch>
        </p:blipFill>
        <p:spPr>
          <a:xfrm>
            <a:off x="3645974" y="1200634"/>
            <a:ext cx="2842349" cy="3498664"/>
          </a:xfrm>
          <a:prstGeom prst="rect">
            <a:avLst/>
          </a:prstGeom>
          <a:ln w="28575">
            <a:solidFill>
              <a:schemeClr val="tx1">
                <a:lumMod val="50000"/>
              </a:schemeClr>
            </a:solidFill>
          </a:ln>
          <a:effectLst>
            <a:outerShdw blurRad="50800" dist="38100" dir="8100000" algn="tr" rotWithShape="0">
              <a:prstClr val="black">
                <a:alpha val="40000"/>
              </a:prstClr>
            </a:outerShdw>
          </a:effectLst>
        </p:spPr>
      </p:pic>
      <p:pic>
        <p:nvPicPr>
          <p:cNvPr id="10" name="Picture 9"/>
          <p:cNvPicPr>
            <a:picLocks noChangeAspect="1"/>
          </p:cNvPicPr>
          <p:nvPr/>
        </p:nvPicPr>
        <p:blipFill>
          <a:blip r:embed="rId5"/>
          <a:stretch>
            <a:fillRect/>
          </a:stretch>
        </p:blipFill>
        <p:spPr>
          <a:xfrm>
            <a:off x="5244346" y="1359004"/>
            <a:ext cx="3376744" cy="3521794"/>
          </a:xfrm>
          <a:prstGeom prst="rect">
            <a:avLst/>
          </a:prstGeom>
          <a:ln w="28575">
            <a:solidFill>
              <a:schemeClr val="tx1">
                <a:lumMod val="50000"/>
              </a:schemeClr>
            </a:solidFill>
          </a:ln>
          <a:effectLst>
            <a:outerShdw blurRad="50800" dist="38100" dir="8100000" algn="tr" rotWithShape="0">
              <a:prstClr val="black">
                <a:alpha val="40000"/>
              </a:prstClr>
            </a:outerShdw>
          </a:effectLst>
        </p:spPr>
      </p:pic>
    </p:spTree>
    <p:extLst>
      <p:ext uri="{BB962C8B-B14F-4D97-AF65-F5344CB8AC3E}">
        <p14:creationId xmlns:p14="http://schemas.microsoft.com/office/powerpoint/2010/main" val="20491676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8"/>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a:t>Course Structure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431410"/>
            <a:ext cx="8229600" cy="675900"/>
          </a:xfrm>
        </p:spPr>
        <p:txBody>
          <a:bodyPr>
            <a:normAutofit fontScale="90000"/>
          </a:bodyPr>
          <a:lstStyle/>
          <a:p>
            <a:r>
              <a:rPr lang="en-US" dirty="0"/>
              <a:t>What does the course cover?</a:t>
            </a:r>
          </a:p>
        </p:txBody>
      </p:sp>
      <p:sp>
        <p:nvSpPr>
          <p:cNvPr id="2" name="Text Placeholder 1"/>
          <p:cNvSpPr>
            <a:spLocks noGrp="1"/>
          </p:cNvSpPr>
          <p:nvPr>
            <p:ph type="body" idx="1"/>
          </p:nvPr>
        </p:nvSpPr>
        <p:spPr>
          <a:xfrm>
            <a:off x="294640" y="1322330"/>
            <a:ext cx="8229600" cy="2879090"/>
          </a:xfrm>
        </p:spPr>
        <p:txBody>
          <a:bodyPr>
            <a:normAutofit lnSpcReduction="10000"/>
          </a:bodyPr>
          <a:lstStyle/>
          <a:p>
            <a:r>
              <a:rPr lang="en-US" dirty="0"/>
              <a:t>An introduction to programming in Python with a focus on manipulating, visualizing, and analyzing data.</a:t>
            </a:r>
          </a:p>
          <a:p>
            <a:endParaRPr lang="en-US" dirty="0"/>
          </a:p>
          <a:p>
            <a:r>
              <a:rPr lang="en-US" dirty="0"/>
              <a:t>An introduction to statistics that is grounded in computer simulations.</a:t>
            </a:r>
          </a:p>
          <a:p>
            <a:endParaRPr lang="en-US" dirty="0"/>
          </a:p>
          <a:p>
            <a:r>
              <a:rPr lang="en-US" dirty="0"/>
              <a:t>An introduction to predictive modeling and machine learning. </a:t>
            </a:r>
          </a:p>
        </p:txBody>
      </p:sp>
    </p:spTree>
    <p:extLst>
      <p:ext uri="{BB962C8B-B14F-4D97-AF65-F5344CB8AC3E}">
        <p14:creationId xmlns:p14="http://schemas.microsoft.com/office/powerpoint/2010/main" val="9158962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{CAAD6CFF-4F89-BE47-82F9-00324F51979F}tf10001070</Template>
  <TotalTime>355</TotalTime>
  <Words>1609</Words>
  <Application>Microsoft Macintosh PowerPoint</Application>
  <PresentationFormat>On-screen Show (16:9)</PresentationFormat>
  <Paragraphs>184</Paragraphs>
  <Slides>39</Slides>
  <Notes>29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39</vt:i4>
      </vt:variant>
    </vt:vector>
  </HeadingPairs>
  <TitlesOfParts>
    <vt:vector size="47" baseType="lpstr">
      <vt:lpstr>Arial</vt:lpstr>
      <vt:lpstr>Calibri</vt:lpstr>
      <vt:lpstr>Liberation Serif</vt:lpstr>
      <vt:lpstr>Rockwell</vt:lpstr>
      <vt:lpstr>Rockwell Condensed</vt:lpstr>
      <vt:lpstr>Rockwell Extra Bold</vt:lpstr>
      <vt:lpstr>Wingdings</vt:lpstr>
      <vt:lpstr>Wood Type</vt:lpstr>
      <vt:lpstr>Module 1</vt:lpstr>
      <vt:lpstr> CS108 - Foundations of Data Science – F22</vt:lpstr>
      <vt:lpstr>About your instructors</vt:lpstr>
      <vt:lpstr>Data Science</vt:lpstr>
      <vt:lpstr>What is Data Science?</vt:lpstr>
      <vt:lpstr>Applications</vt:lpstr>
      <vt:lpstr>Examples</vt:lpstr>
      <vt:lpstr>Course Structure</vt:lpstr>
      <vt:lpstr>What does the course cover?</vt:lpstr>
      <vt:lpstr>Course Components and Grading</vt:lpstr>
      <vt:lpstr>Course Technology</vt:lpstr>
      <vt:lpstr>Course Policies</vt:lpstr>
      <vt:lpstr>Collaboration Policy</vt:lpstr>
      <vt:lpstr>Getting Help</vt:lpstr>
      <vt:lpstr>ON USING DATAHUB</vt:lpstr>
      <vt:lpstr>Datahub</vt:lpstr>
      <vt:lpstr>Stopping Your Data Hub</vt:lpstr>
      <vt:lpstr>Stopping Your Data Hub</vt:lpstr>
      <vt:lpstr>Stopping Your Data Hub</vt:lpstr>
      <vt:lpstr>Stopping Your Data Hub</vt:lpstr>
      <vt:lpstr>Cause and Effect</vt:lpstr>
      <vt:lpstr>Broad Street Cholera Outbreak</vt:lpstr>
      <vt:lpstr>Two Theories of Cholera</vt:lpstr>
      <vt:lpstr>John Snow, 1813-1858</vt:lpstr>
      <vt:lpstr>PowerPoint Presentation</vt:lpstr>
      <vt:lpstr>PowerPoint Presentation</vt:lpstr>
      <vt:lpstr>Snow’s table</vt:lpstr>
      <vt:lpstr>Snow’s “Grand Experiment”</vt:lpstr>
      <vt:lpstr>Comparison</vt:lpstr>
      <vt:lpstr>Association vs Causation</vt:lpstr>
      <vt:lpstr>Chocolate and Heart Disease: Study</vt:lpstr>
      <vt:lpstr>Chocolate and Heart Disease: Association</vt:lpstr>
      <vt:lpstr>Chocolate and Heart Disease: Causation</vt:lpstr>
      <vt:lpstr>Chocolate and Heart Disease: Alternatives</vt:lpstr>
      <vt:lpstr>Key to establishing causality</vt:lpstr>
      <vt:lpstr>Confounding</vt:lpstr>
      <vt:lpstr>Examples</vt:lpstr>
      <vt:lpstr>Randomization and Confounding </vt:lpstr>
      <vt:lpstr>RCEs vs Observational Studies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dc:title>
  <cp:lastModifiedBy>Purity Mugambi</cp:lastModifiedBy>
  <cp:revision>38</cp:revision>
  <dcterms:modified xsi:type="dcterms:W3CDTF">2022-08-31T19:37:16Z</dcterms:modified>
</cp:coreProperties>
</file>